
<file path=[Content_Types].xml><?xml version="1.0" encoding="utf-8"?>
<Types xmlns="http://schemas.openxmlformats.org/package/2006/content-types">
  <Default Extension="png" ContentType="image/png"/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Override PartName="/ppt/slides/slide28.xml" ContentType="application/vnd.openxmlformats-officedocument.presentationml.slide+xml"/>
  <Override PartName="/ppt/slides/slide29.xml" ContentType="application/vnd.openxmlformats-officedocument.presentationml.slide+xml"/>
  <Override PartName="/ppt/slides/slide30.xml" ContentType="application/vnd.openxmlformats-officedocument.presentationml.slide+xml"/>
  <Override PartName="/ppt/slides/slide31.xml" ContentType="application/vnd.openxmlformats-officedocument.presentationml.slide+xml"/>
  <Override PartName="/ppt/slides/slide32.xml" ContentType="application/vnd.openxmlformats-officedocument.presentationml.slide+xml"/>
  <Override PartName="/ppt/slides/slide33.xml" ContentType="application/vnd.openxmlformats-officedocument.presentationml.slide+xml"/>
  <Override PartName="/ppt/slides/slide34.xml" ContentType="application/vnd.openxmlformats-officedocument.presentationml.slide+xml"/>
  <Override PartName="/ppt/slides/slide35.xml" ContentType="application/vnd.openxmlformats-officedocument.presentationml.slide+xml"/>
  <Override PartName="/ppt/slides/slide36.xml" ContentType="application/vnd.openxmlformats-officedocument.presentationml.slide+xml"/>
  <Override PartName="/ppt/slides/slide37.xml" ContentType="application/vnd.openxmlformats-officedocument.presentationml.slide+xml"/>
  <Override PartName="/ppt/slides/slide38.xml" ContentType="application/vnd.openxmlformats-officedocument.presentationml.slide+xml"/>
  <Override PartName="/ppt/slides/slide39.xml" ContentType="application/vnd.openxmlformats-officedocument.presentationml.slide+xml"/>
  <Override PartName="/ppt/slides/slide40.xml" ContentType="application/vnd.openxmlformats-officedocument.presentationml.slide+xml"/>
  <Override PartName="/ppt/slides/slide41.xml" ContentType="application/vnd.openxmlformats-officedocument.presentationml.slide+xml"/>
  <Override PartName="/ppt/slides/slide42.xml" ContentType="application/vnd.openxmlformats-officedocument.presentationml.slide+xml"/>
  <Override PartName="/ppt/slides/slide43.xml" ContentType="application/vnd.openxmlformats-officedocument.presentationml.slide+xml"/>
  <Override PartName="/ppt/slides/slide44.xml" ContentType="application/vnd.openxmlformats-officedocument.presentationml.slide+xml"/>
  <Override PartName="/ppt/slides/slide45.xml" ContentType="application/vnd.openxmlformats-officedocument.presentationml.slide+xml"/>
  <Override PartName="/ppt/slides/slide46.xml" ContentType="application/vnd.openxmlformats-officedocument.presentationml.slide+xml"/>
  <Override PartName="/ppt/slides/slide47.xml" ContentType="application/vnd.openxmlformats-officedocument.presentationml.slide+xml"/>
  <Override PartName="/ppt/slides/slide48.xml" ContentType="application/vnd.openxmlformats-officedocument.presentationml.slide+xml"/>
  <Override PartName="/ppt/slides/slide49.xml" ContentType="application/vnd.openxmlformats-officedocument.presentationml.slide+xml"/>
  <Override PartName="/ppt/slides/slide50.xml" ContentType="application/vnd.openxmlformats-officedocument.presentationml.slide+xml"/>
  <Override PartName="/ppt/slides/slide51.xml" ContentType="application/vnd.openxmlformats-officedocument.presentationml.slide+xml"/>
  <Override PartName="/ppt/slides/slide52.xml" ContentType="application/vnd.openxmlformats-officedocument.presentationml.slide+xml"/>
  <Override PartName="/ppt/slides/slide53.xml" ContentType="application/vnd.openxmlformats-officedocument.presentationml.slide+xml"/>
  <Override PartName="/ppt/slides/slide54.xml" ContentType="application/vnd.openxmlformats-officedocument.presentationml.slide+xml"/>
  <Override PartName="/ppt/slides/slide55.xml" ContentType="application/vnd.openxmlformats-officedocument.presentationml.slide+xml"/>
  <Override PartName="/ppt/slides/slide56.xml" ContentType="application/vnd.openxmlformats-officedocument.presentationml.slide+xml"/>
  <Override PartName="/ppt/slides/slide57.xml" ContentType="application/vnd.openxmlformats-officedocument.presentationml.slide+xml"/>
  <Override PartName="/ppt/slides/slide58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60"/>
  </p:notesMasterIdLst>
  <p:handoutMasterIdLst>
    <p:handoutMasterId r:id="rId61"/>
  </p:handoutMasterIdLst>
  <p:sldIdLst>
    <p:sldId id="256" r:id="rId2"/>
    <p:sldId id="321" r:id="rId3"/>
    <p:sldId id="322" r:id="rId4"/>
    <p:sldId id="325" r:id="rId5"/>
    <p:sldId id="326" r:id="rId6"/>
    <p:sldId id="328" r:id="rId7"/>
    <p:sldId id="327" r:id="rId8"/>
    <p:sldId id="329" r:id="rId9"/>
    <p:sldId id="330" r:id="rId10"/>
    <p:sldId id="331" r:id="rId11"/>
    <p:sldId id="346" r:id="rId12"/>
    <p:sldId id="351" r:id="rId13"/>
    <p:sldId id="352" r:id="rId14"/>
    <p:sldId id="363" r:id="rId15"/>
    <p:sldId id="355" r:id="rId16"/>
    <p:sldId id="357" r:id="rId17"/>
    <p:sldId id="402" r:id="rId18"/>
    <p:sldId id="364" r:id="rId19"/>
    <p:sldId id="365" r:id="rId20"/>
    <p:sldId id="366" r:id="rId21"/>
    <p:sldId id="341" r:id="rId22"/>
    <p:sldId id="367" r:id="rId23"/>
    <p:sldId id="371" r:id="rId24"/>
    <p:sldId id="340" r:id="rId25"/>
    <p:sldId id="342" r:id="rId26"/>
    <p:sldId id="368" r:id="rId27"/>
    <p:sldId id="345" r:id="rId28"/>
    <p:sldId id="370" r:id="rId29"/>
    <p:sldId id="373" r:id="rId30"/>
    <p:sldId id="374" r:id="rId31"/>
    <p:sldId id="419" r:id="rId32"/>
    <p:sldId id="375" r:id="rId33"/>
    <p:sldId id="400" r:id="rId34"/>
    <p:sldId id="393" r:id="rId35"/>
    <p:sldId id="420" r:id="rId36"/>
    <p:sldId id="397" r:id="rId37"/>
    <p:sldId id="399" r:id="rId38"/>
    <p:sldId id="387" r:id="rId39"/>
    <p:sldId id="360" r:id="rId40"/>
    <p:sldId id="383" r:id="rId41"/>
    <p:sldId id="388" r:id="rId42"/>
    <p:sldId id="410" r:id="rId43"/>
    <p:sldId id="411" r:id="rId44"/>
    <p:sldId id="408" r:id="rId45"/>
    <p:sldId id="409" r:id="rId46"/>
    <p:sldId id="412" r:id="rId47"/>
    <p:sldId id="413" r:id="rId48"/>
    <p:sldId id="414" r:id="rId49"/>
    <p:sldId id="421" r:id="rId50"/>
    <p:sldId id="415" r:id="rId51"/>
    <p:sldId id="416" r:id="rId52"/>
    <p:sldId id="403" r:id="rId53"/>
    <p:sldId id="404" r:id="rId54"/>
    <p:sldId id="405" r:id="rId55"/>
    <p:sldId id="406" r:id="rId56"/>
    <p:sldId id="407" r:id="rId57"/>
    <p:sldId id="417" r:id="rId58"/>
    <p:sldId id="418" r:id="rId59"/>
  </p:sldIdLst>
  <p:sldSz cx="12192000" cy="6858000"/>
  <p:notesSz cx="6799263" cy="9929813"/>
  <p:defaultTextStyle>
    <a:defPPr>
      <a:defRPr lang="en-US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 showNarration="1">
    <p:present/>
    <p:sldAll/>
    <p:penClr>
      <a:prstClr val="red"/>
    </p:penClr>
    <p:extLst>
      <p:ext uri="{EC167BDD-8182-4AB7-AECC-EB403E3ABB37}">
        <p14:laserClr xmlns:p14="http://schemas.microsoft.com/office/powerpoint/2010/main">
          <a:srgbClr val="FF0000"/>
        </p14:laserClr>
      </p:ext>
      <p:ext uri="{2FDB2607-1784-4EEB-B798-7EB5836EED8A}">
        <p14:showMediaCtrls xmlns:p14="http://schemas.microsoft.com/office/powerpoint/2010/main" val="1"/>
      </p:ext>
    </p:extLst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>
  <a:tblStyle styleId="{5C22544A-7EE6-4342-B048-85BDC9FD1C3A}" styleName="Medium Style 2 - Accent 1">
    <a:wholeTbl>
      <a:tcTxStyle>
        <a:fontRef idx="minor">
          <a:prstClr val="black"/>
        </a:fontRef>
        <a:schemeClr val="dk1"/>
      </a:tcTxStyle>
      <a:tcStyle>
        <a:tcBdr>
          <a:left>
            <a:ln w="12700" cmpd="sng">
              <a:solidFill>
                <a:schemeClr val="lt1"/>
              </a:solidFill>
            </a:ln>
          </a:left>
          <a:right>
            <a:ln w="12700" cmpd="sng">
              <a:solidFill>
                <a:schemeClr val="lt1"/>
              </a:solidFill>
            </a:ln>
          </a:right>
          <a:top>
            <a:ln w="12700" cmpd="sng">
              <a:solidFill>
                <a:schemeClr val="lt1"/>
              </a:solidFill>
            </a:ln>
          </a:top>
          <a:bottom>
            <a:ln w="12700" cmpd="sng">
              <a:solidFill>
                <a:schemeClr val="lt1"/>
              </a:solidFill>
            </a:ln>
          </a:bottom>
          <a:insideH>
            <a:ln w="12700" cmpd="sng">
              <a:solidFill>
                <a:schemeClr val="lt1"/>
              </a:solidFill>
            </a:ln>
          </a:insideH>
          <a:insideV>
            <a:ln w="12700" cmpd="sng">
              <a:solidFill>
                <a:schemeClr val="lt1"/>
              </a:solidFill>
            </a:ln>
          </a:insideV>
        </a:tcBdr>
        <a:fill>
          <a:solidFill>
            <a:schemeClr val="accent1">
              <a:tint val="20000"/>
            </a:schemeClr>
          </a:solidFill>
        </a:fill>
      </a:tcStyle>
    </a:wholeTbl>
    <a:band1H>
      <a:tcStyle>
        <a:tcBdr/>
        <a:fill>
          <a:solidFill>
            <a:schemeClr val="accent1">
              <a:tint val="40000"/>
            </a:schemeClr>
          </a:solidFill>
        </a:fill>
      </a:tcStyle>
    </a:band1H>
    <a:band2H>
      <a:tcStyle>
        <a:tcBdr/>
      </a:tcStyle>
    </a:band2H>
    <a:band1V>
      <a:tcStyle>
        <a:tcBdr/>
        <a:fill>
          <a:solidFill>
            <a:schemeClr val="accent1">
              <a:tint val="40000"/>
            </a:schemeClr>
          </a:solidFill>
        </a:fill>
      </a:tcStyle>
    </a:band1V>
    <a:band2V>
      <a:tcStyle>
        <a:tcBdr/>
      </a:tcStyle>
    </a:band2V>
    <a:la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lastCol>
    <a:firstCol>
      <a:tcTxStyle b="on">
        <a:fontRef idx="minor">
          <a:prstClr val="black"/>
        </a:fontRef>
        <a:schemeClr val="lt1"/>
      </a:tcTxStyle>
      <a:tcStyle>
        <a:tcBdr/>
        <a:fill>
          <a:solidFill>
            <a:schemeClr val="accent1"/>
          </a:solidFill>
        </a:fill>
      </a:tcStyle>
    </a:firstCol>
    <a:lastRow>
      <a:tcTxStyle b="on">
        <a:fontRef idx="minor">
          <a:prstClr val="black"/>
        </a:fontRef>
        <a:schemeClr val="lt1"/>
      </a:tcTxStyle>
      <a:tcStyle>
        <a:tcBdr>
          <a:top>
            <a:ln w="38100" cmpd="sng">
              <a:solidFill>
                <a:schemeClr val="lt1"/>
              </a:solidFill>
            </a:ln>
          </a:top>
        </a:tcBdr>
        <a:fill>
          <a:solidFill>
            <a:schemeClr val="accent1"/>
          </a:solidFill>
        </a:fill>
      </a:tcStyle>
    </a:lastRow>
    <a:firstRow>
      <a:tcTxStyle b="on">
        <a:fontRef idx="minor">
          <a:prstClr val="black"/>
        </a:fontRef>
        <a:schemeClr val="lt1"/>
      </a:tcTxStyle>
      <a:tcStyle>
        <a:tcBdr>
          <a:bottom>
            <a:ln w="38100" cmpd="sng">
              <a:solidFill>
                <a:schemeClr val="lt1"/>
              </a:solidFill>
            </a:ln>
          </a:bottom>
        </a:tcBdr>
        <a:fill>
          <a:solidFill>
            <a:schemeClr val="accent1"/>
          </a:solidFill>
        </a:fill>
      </a:tcStyle>
    </a:firstRow>
  </a:tblStyle>
</a:tblStyleLst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lastView="sldThumbnailView">
  <p:normalViewPr>
    <p:restoredLeft sz="18456" autoAdjust="0"/>
    <p:restoredTop sz="85278" autoAdjust="0"/>
  </p:normalViewPr>
  <p:slideViewPr>
    <p:cSldViewPr snapToGrid="0">
      <p:cViewPr varScale="1">
        <p:scale>
          <a:sx n="81" d="100"/>
          <a:sy n="81" d="100"/>
        </p:scale>
        <p:origin x="518" y="7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26" Type="http://schemas.openxmlformats.org/officeDocument/2006/relationships/slide" Target="slides/slide25.xml"/><Relationship Id="rId21" Type="http://schemas.openxmlformats.org/officeDocument/2006/relationships/slide" Target="slides/slide20.xml"/><Relationship Id="rId34" Type="http://schemas.openxmlformats.org/officeDocument/2006/relationships/slide" Target="slides/slide33.xml"/><Relationship Id="rId42" Type="http://schemas.openxmlformats.org/officeDocument/2006/relationships/slide" Target="slides/slide41.xml"/><Relationship Id="rId47" Type="http://schemas.openxmlformats.org/officeDocument/2006/relationships/slide" Target="slides/slide46.xml"/><Relationship Id="rId50" Type="http://schemas.openxmlformats.org/officeDocument/2006/relationships/slide" Target="slides/slide49.xml"/><Relationship Id="rId55" Type="http://schemas.openxmlformats.org/officeDocument/2006/relationships/slide" Target="slides/slide54.xml"/><Relationship Id="rId63" Type="http://schemas.openxmlformats.org/officeDocument/2006/relationships/viewProps" Target="viewProps.xml"/><Relationship Id="rId7" Type="http://schemas.openxmlformats.org/officeDocument/2006/relationships/slide" Target="slides/slide6.xml"/><Relationship Id="rId2" Type="http://schemas.openxmlformats.org/officeDocument/2006/relationships/slide" Target="slides/slide1.xml"/><Relationship Id="rId16" Type="http://schemas.openxmlformats.org/officeDocument/2006/relationships/slide" Target="slides/slide15.xml"/><Relationship Id="rId29" Type="http://schemas.openxmlformats.org/officeDocument/2006/relationships/slide" Target="slides/slide28.xml"/><Relationship Id="rId11" Type="http://schemas.openxmlformats.org/officeDocument/2006/relationships/slide" Target="slides/slide10.xml"/><Relationship Id="rId24" Type="http://schemas.openxmlformats.org/officeDocument/2006/relationships/slide" Target="slides/slide23.xml"/><Relationship Id="rId32" Type="http://schemas.openxmlformats.org/officeDocument/2006/relationships/slide" Target="slides/slide31.xml"/><Relationship Id="rId37" Type="http://schemas.openxmlformats.org/officeDocument/2006/relationships/slide" Target="slides/slide36.xml"/><Relationship Id="rId40" Type="http://schemas.openxmlformats.org/officeDocument/2006/relationships/slide" Target="slides/slide39.xml"/><Relationship Id="rId45" Type="http://schemas.openxmlformats.org/officeDocument/2006/relationships/slide" Target="slides/slide44.xml"/><Relationship Id="rId53" Type="http://schemas.openxmlformats.org/officeDocument/2006/relationships/slide" Target="slides/slide52.xml"/><Relationship Id="rId58" Type="http://schemas.openxmlformats.org/officeDocument/2006/relationships/slide" Target="slides/slide57.xml"/><Relationship Id="rId5" Type="http://schemas.openxmlformats.org/officeDocument/2006/relationships/slide" Target="slides/slide4.xml"/><Relationship Id="rId61" Type="http://schemas.openxmlformats.org/officeDocument/2006/relationships/handoutMaster" Target="handoutMasters/handoutMaster1.xml"/><Relationship Id="rId19" Type="http://schemas.openxmlformats.org/officeDocument/2006/relationships/slide" Target="slides/slide18.xml"/><Relationship Id="rId14" Type="http://schemas.openxmlformats.org/officeDocument/2006/relationships/slide" Target="slides/slide13.xml"/><Relationship Id="rId22" Type="http://schemas.openxmlformats.org/officeDocument/2006/relationships/slide" Target="slides/slide21.xml"/><Relationship Id="rId27" Type="http://schemas.openxmlformats.org/officeDocument/2006/relationships/slide" Target="slides/slide26.xml"/><Relationship Id="rId30" Type="http://schemas.openxmlformats.org/officeDocument/2006/relationships/slide" Target="slides/slide29.xml"/><Relationship Id="rId35" Type="http://schemas.openxmlformats.org/officeDocument/2006/relationships/slide" Target="slides/slide34.xml"/><Relationship Id="rId43" Type="http://schemas.openxmlformats.org/officeDocument/2006/relationships/slide" Target="slides/slide42.xml"/><Relationship Id="rId48" Type="http://schemas.openxmlformats.org/officeDocument/2006/relationships/slide" Target="slides/slide47.xml"/><Relationship Id="rId56" Type="http://schemas.openxmlformats.org/officeDocument/2006/relationships/slide" Target="slides/slide55.xml"/><Relationship Id="rId64" Type="http://schemas.openxmlformats.org/officeDocument/2006/relationships/theme" Target="theme/theme1.xml"/><Relationship Id="rId8" Type="http://schemas.openxmlformats.org/officeDocument/2006/relationships/slide" Target="slides/slide7.xml"/><Relationship Id="rId51" Type="http://schemas.openxmlformats.org/officeDocument/2006/relationships/slide" Target="slides/slide50.xml"/><Relationship Id="rId3" Type="http://schemas.openxmlformats.org/officeDocument/2006/relationships/slide" Target="slides/slide2.xml"/><Relationship Id="rId12" Type="http://schemas.openxmlformats.org/officeDocument/2006/relationships/slide" Target="slides/slide11.xml"/><Relationship Id="rId17" Type="http://schemas.openxmlformats.org/officeDocument/2006/relationships/slide" Target="slides/slide16.xml"/><Relationship Id="rId25" Type="http://schemas.openxmlformats.org/officeDocument/2006/relationships/slide" Target="slides/slide24.xml"/><Relationship Id="rId33" Type="http://schemas.openxmlformats.org/officeDocument/2006/relationships/slide" Target="slides/slide32.xml"/><Relationship Id="rId38" Type="http://schemas.openxmlformats.org/officeDocument/2006/relationships/slide" Target="slides/slide37.xml"/><Relationship Id="rId46" Type="http://schemas.openxmlformats.org/officeDocument/2006/relationships/slide" Target="slides/slide45.xml"/><Relationship Id="rId59" Type="http://schemas.openxmlformats.org/officeDocument/2006/relationships/slide" Target="slides/slide58.xml"/><Relationship Id="rId20" Type="http://schemas.openxmlformats.org/officeDocument/2006/relationships/slide" Target="slides/slide19.xml"/><Relationship Id="rId41" Type="http://schemas.openxmlformats.org/officeDocument/2006/relationships/slide" Target="slides/slide40.xml"/><Relationship Id="rId54" Type="http://schemas.openxmlformats.org/officeDocument/2006/relationships/slide" Target="slides/slide53.xml"/><Relationship Id="rId62" Type="http://schemas.openxmlformats.org/officeDocument/2006/relationships/presProps" Target="pres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5" Type="http://schemas.openxmlformats.org/officeDocument/2006/relationships/slide" Target="slides/slide14.xml"/><Relationship Id="rId23" Type="http://schemas.openxmlformats.org/officeDocument/2006/relationships/slide" Target="slides/slide22.xml"/><Relationship Id="rId28" Type="http://schemas.openxmlformats.org/officeDocument/2006/relationships/slide" Target="slides/slide27.xml"/><Relationship Id="rId36" Type="http://schemas.openxmlformats.org/officeDocument/2006/relationships/slide" Target="slides/slide35.xml"/><Relationship Id="rId49" Type="http://schemas.openxmlformats.org/officeDocument/2006/relationships/slide" Target="slides/slide48.xml"/><Relationship Id="rId57" Type="http://schemas.openxmlformats.org/officeDocument/2006/relationships/slide" Target="slides/slide56.xml"/><Relationship Id="rId10" Type="http://schemas.openxmlformats.org/officeDocument/2006/relationships/slide" Target="slides/slide9.xml"/><Relationship Id="rId31" Type="http://schemas.openxmlformats.org/officeDocument/2006/relationships/slide" Target="slides/slide30.xml"/><Relationship Id="rId44" Type="http://schemas.openxmlformats.org/officeDocument/2006/relationships/slide" Target="slides/slide43.xml"/><Relationship Id="rId52" Type="http://schemas.openxmlformats.org/officeDocument/2006/relationships/slide" Target="slides/slide51.xml"/><Relationship Id="rId60" Type="http://schemas.openxmlformats.org/officeDocument/2006/relationships/notesMaster" Target="notesMasters/notesMaster1.xml"/><Relationship Id="rId65" Type="http://schemas.openxmlformats.org/officeDocument/2006/relationships/tableStyles" Target="tableStyles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3" Type="http://schemas.openxmlformats.org/officeDocument/2006/relationships/slide" Target="slides/slide12.xml"/><Relationship Id="rId18" Type="http://schemas.openxmlformats.org/officeDocument/2006/relationships/slide" Target="slides/slide17.xml"/><Relationship Id="rId39" Type="http://schemas.openxmlformats.org/officeDocument/2006/relationships/slide" Target="slides/slide38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1" y="0"/>
            <a:ext cx="2946753" cy="4969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quarter" idx="1"/>
          </p:nvPr>
        </p:nvSpPr>
        <p:spPr>
          <a:xfrm>
            <a:off x="3850992" y="0"/>
            <a:ext cx="2946753" cy="496994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98EC0268-6371-4C9F-AEE6-DB6B4A19C5BB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2"/>
          </p:nvPr>
        </p:nvSpPr>
        <p:spPr>
          <a:xfrm>
            <a:off x="1" y="9432819"/>
            <a:ext cx="2946753" cy="4969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3"/>
          </p:nvPr>
        </p:nvSpPr>
        <p:spPr>
          <a:xfrm>
            <a:off x="3850992" y="9432819"/>
            <a:ext cx="2946753" cy="496994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07F7777B-7E3A-4460-94BC-D2E2980E3A42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94412664"/>
      </p:ext>
    </p:extLst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2" y="1"/>
            <a:ext cx="2946347" cy="4982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51344" y="1"/>
            <a:ext cx="2946347" cy="498215"/>
          </a:xfrm>
          <a:prstGeom prst="rect">
            <a:avLst/>
          </a:prstGeom>
        </p:spPr>
        <p:txBody>
          <a:bodyPr vert="horz" lIns="94229" tIns="47114" rIns="94229" bIns="47114" rtlCol="0"/>
          <a:lstStyle>
            <a:lvl1pPr algn="r">
              <a:defRPr sz="1200"/>
            </a:lvl1pPr>
          </a:lstStyle>
          <a:p>
            <a:fld id="{5B876398-5DE2-47F1-B719-8FE3CC60CDBB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422275" y="1241425"/>
            <a:ext cx="5954713" cy="3351213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4229" tIns="47114" rIns="94229" bIns="47114" rtlCol="0" anchor="ctr"/>
          <a:lstStyle/>
          <a:p>
            <a:endParaRPr lang="en-ZA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79927" y="4778722"/>
            <a:ext cx="5439410" cy="3909865"/>
          </a:xfrm>
          <a:prstGeom prst="rect">
            <a:avLst/>
          </a:prstGeom>
        </p:spPr>
        <p:txBody>
          <a:bodyPr vert="horz" lIns="94229" tIns="47114" rIns="94229" bIns="47114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2" y="9431600"/>
            <a:ext cx="2946347" cy="49821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l">
              <a:defRPr sz="1200"/>
            </a:lvl1pPr>
          </a:lstStyle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51344" y="9431600"/>
            <a:ext cx="2946347" cy="498214"/>
          </a:xfrm>
          <a:prstGeom prst="rect">
            <a:avLst/>
          </a:prstGeom>
        </p:spPr>
        <p:txBody>
          <a:bodyPr vert="horz" lIns="94229" tIns="47114" rIns="94229" bIns="47114" rtlCol="0" anchor="b"/>
          <a:lstStyle>
            <a:lvl1pPr algn="r">
              <a:defRPr sz="1200"/>
            </a:lvl1pPr>
          </a:lstStyle>
          <a:p>
            <a:fld id="{098E0612-AADE-4FAA-A22B-CB911CD30E67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69842963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1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9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8.xml"/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7.xml"/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5.xml"/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6.xml"/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7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95006712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2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34857748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11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49470082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29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22166254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38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88123305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47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073525732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55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083988129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56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872005254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en-ZA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098E0612-AADE-4FAA-A22B-CB911CD30E67}" type="slidenum">
              <a:rPr lang="en-ZA" smtClean="0"/>
              <a:t>57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711776098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1122363"/>
            <a:ext cx="9144000" cy="2387600"/>
          </a:xfrm>
        </p:spPr>
        <p:txBody>
          <a:bodyPr anchor="b"/>
          <a:lstStyle>
            <a:lvl1pPr algn="ctr"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524000" y="3602038"/>
            <a:ext cx="9144000" cy="1655762"/>
          </a:xfrm>
        </p:spPr>
        <p:txBody>
          <a:bodyPr/>
          <a:lstStyle>
            <a:lvl1pPr marL="0" indent="0" algn="ctr">
              <a:buNone/>
              <a:defRPr sz="24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en-US"/>
              <a:t>Click to edit Master subtitle style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085776683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793946891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8724900" y="365125"/>
            <a:ext cx="2628900" cy="5811838"/>
          </a:xfrm>
        </p:spPr>
        <p:txBody>
          <a:bodyPr vert="eaVert"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838200" y="365125"/>
            <a:ext cx="7734300" cy="5811838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676238283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190976303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1850" y="1709738"/>
            <a:ext cx="10515600" cy="2852737"/>
          </a:xfrm>
        </p:spPr>
        <p:txBody>
          <a:bodyPr anchor="b"/>
          <a:lstStyle>
            <a:lvl1pPr>
              <a:defRPr sz="60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1850" y="4589463"/>
            <a:ext cx="10515600" cy="1500187"/>
          </a:xfrm>
        </p:spPr>
        <p:txBody>
          <a:bodyPr/>
          <a:lstStyle>
            <a:lvl1pPr marL="0" indent="0">
              <a:buNone/>
              <a:defRPr sz="24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96841484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838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200" y="1825625"/>
            <a:ext cx="5181600" cy="43513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7855711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365125"/>
            <a:ext cx="10515600" cy="1325563"/>
          </a:xfrm>
        </p:spPr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9788" y="1681163"/>
            <a:ext cx="5157787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839788" y="2505075"/>
            <a:ext cx="5157787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6172200" y="1681163"/>
            <a:ext cx="5183188" cy="823912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6172200" y="2505075"/>
            <a:ext cx="5183188" cy="368458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18851302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431066071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33470571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121906952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839788" y="457200"/>
            <a:ext cx="3932237" cy="1600200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5183188" y="987425"/>
            <a:ext cx="6172200" cy="4873625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endParaRPr lang="en-ZA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839788" y="2057400"/>
            <a:ext cx="3932237" cy="3811588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en-ZA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74693478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838200" y="365125"/>
            <a:ext cx="10515600" cy="1325563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en-US"/>
              <a:t>Click to edit Master title style</a:t>
            </a:r>
            <a:endParaRPr lang="en-ZA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838200" y="1825625"/>
            <a:ext cx="10515600" cy="4351338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  <a:endParaRPr lang="en-ZA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8382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CECF0241-741B-4A6B-80E9-19D6C40F19D2}" type="datetimeFigureOut">
              <a:rPr lang="en-ZA" smtClean="0"/>
              <a:t>2021/10/14</a:t>
            </a:fld>
            <a:endParaRPr lang="en-ZA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4038600" y="6356350"/>
            <a:ext cx="41148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ct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en-ZA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8610600" y="6356350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2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950C0C17-BF72-4770-884F-4EA7C9C1180D}" type="slidenum">
              <a:rPr lang="en-ZA" smtClean="0"/>
              <a:t>‹#›</a:t>
            </a:fld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30982974"/>
      </p:ext>
    </p:extLst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  <p:sldLayoutId id="2147483659" r:id="rId11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800" kern="1200">
          <a:solidFill>
            <a:schemeClr val="tx1"/>
          </a:solidFill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3" Type="http://schemas.openxmlformats.org/officeDocument/2006/relationships/image" Target="../media/image1.png"/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2" Type="http://schemas.openxmlformats.org/officeDocument/2006/relationships/image" Target="../media/image7.png"/><Relationship Id="rId1" Type="http://schemas.openxmlformats.org/officeDocument/2006/relationships/slideLayout" Target="../slideLayouts/slideLayout7.xml"/></Relationships>
</file>

<file path=ppt/slides/_rels/slide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8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7.xml"/><Relationship Id="rId4" Type="http://schemas.openxmlformats.org/officeDocument/2006/relationships/slide" Target="slide2.xml"/></Relationships>
</file>

<file path=ppt/slides/_rels/slide12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0.png"/><Relationship Id="rId1" Type="http://schemas.openxmlformats.org/officeDocument/2006/relationships/slideLayout" Target="../slideLayouts/slideLayout7.xml"/></Relationships>
</file>

<file path=ppt/slides/_rels/slide14.xml.rels><?xml version="1.0" encoding="UTF-8" standalone="yes"?>
<Relationships xmlns="http://schemas.openxmlformats.org/package/2006/relationships"><Relationship Id="rId2" Type="http://schemas.openxmlformats.org/officeDocument/2006/relationships/image" Target="../media/image9.png"/><Relationship Id="rId1" Type="http://schemas.openxmlformats.org/officeDocument/2006/relationships/slideLayout" Target="../slideLayouts/slideLayout7.xml"/></Relationships>
</file>

<file path=ppt/slides/_rels/slide15.xml.rels><?xml version="1.0" encoding="UTF-8" standalone="yes"?>
<Relationships xmlns="http://schemas.openxmlformats.org/package/2006/relationships"><Relationship Id="rId2" Type="http://schemas.openxmlformats.org/officeDocument/2006/relationships/image" Target="../media/image11.png"/><Relationship Id="rId1" Type="http://schemas.openxmlformats.org/officeDocument/2006/relationships/slideLayout" Target="../slideLayouts/slideLayout7.xml"/></Relationships>
</file>

<file path=ppt/slides/_rels/slide16.xml.rels><?xml version="1.0" encoding="UTF-8" standalone="yes"?>
<Relationships xmlns="http://schemas.openxmlformats.org/package/2006/relationships"><Relationship Id="rId2" Type="http://schemas.openxmlformats.org/officeDocument/2006/relationships/image" Target="../media/image12.png"/><Relationship Id="rId1" Type="http://schemas.openxmlformats.org/officeDocument/2006/relationships/slideLayout" Target="../slideLayouts/slideLayout7.xml"/></Relationships>
</file>

<file path=ppt/slides/_rels/slide17.xml.rels><?xml version="1.0" encoding="UTF-8" standalone="yes"?>
<Relationships xmlns="http://schemas.openxmlformats.org/package/2006/relationships"><Relationship Id="rId2" Type="http://schemas.openxmlformats.org/officeDocument/2006/relationships/image" Target="../media/image13.png"/><Relationship Id="rId1" Type="http://schemas.openxmlformats.org/officeDocument/2006/relationships/slideLayout" Target="../slideLayouts/slideLayout7.xml"/></Relationships>
</file>

<file path=ppt/slides/_rels/slide18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4.png"/><Relationship Id="rId1" Type="http://schemas.openxmlformats.org/officeDocument/2006/relationships/slideLayout" Target="../slideLayouts/slideLayout7.xml"/></Relationships>
</file>

<file path=ppt/slides/_rels/slide19.xml.rels><?xml version="1.0" encoding="UTF-8" standalone="yes"?>
<Relationships xmlns="http://schemas.openxmlformats.org/package/2006/relationships"><Relationship Id="rId2" Type="http://schemas.openxmlformats.org/officeDocument/2006/relationships/image" Target="../media/image15.png"/><Relationship Id="rId1" Type="http://schemas.openxmlformats.org/officeDocument/2006/relationships/slideLayout" Target="../slideLayouts/slideLayout7.xml"/></Relationships>
</file>

<file path=ppt/slides/_rels/slide2.xml.rels><?xml version="1.0" encoding="UTF-8" standalone="yes"?>
<Relationships xmlns="http://schemas.openxmlformats.org/package/2006/relationships"><Relationship Id="rId8" Type="http://schemas.openxmlformats.org/officeDocument/2006/relationships/slide" Target="slide26.xml"/><Relationship Id="rId13" Type="http://schemas.openxmlformats.org/officeDocument/2006/relationships/slide" Target="slide35.xml"/><Relationship Id="rId18" Type="http://schemas.openxmlformats.org/officeDocument/2006/relationships/slide" Target="slide45.xml"/><Relationship Id="rId3" Type="http://schemas.openxmlformats.org/officeDocument/2006/relationships/slide" Target="slide3.xml"/><Relationship Id="rId21" Type="http://schemas.openxmlformats.org/officeDocument/2006/relationships/slide" Target="slide48.xml"/><Relationship Id="rId7" Type="http://schemas.openxmlformats.org/officeDocument/2006/relationships/slide" Target="slide22.xml"/><Relationship Id="rId12" Type="http://schemas.openxmlformats.org/officeDocument/2006/relationships/slide" Target="slide31.xml"/><Relationship Id="rId17" Type="http://schemas.openxmlformats.org/officeDocument/2006/relationships/slide" Target="slide44.xml"/><Relationship Id="rId2" Type="http://schemas.openxmlformats.org/officeDocument/2006/relationships/notesSlide" Target="../notesSlides/notesSlide2.xml"/><Relationship Id="rId16" Type="http://schemas.openxmlformats.org/officeDocument/2006/relationships/slide" Target="slide41.xml"/><Relationship Id="rId20" Type="http://schemas.openxmlformats.org/officeDocument/2006/relationships/slide" Target="slide47.xml"/><Relationship Id="rId1" Type="http://schemas.openxmlformats.org/officeDocument/2006/relationships/slideLayout" Target="../slideLayouts/slideLayout4.xml"/><Relationship Id="rId6" Type="http://schemas.openxmlformats.org/officeDocument/2006/relationships/slide" Target="slide20.xml"/><Relationship Id="rId11" Type="http://schemas.openxmlformats.org/officeDocument/2006/relationships/slide" Target="slide29.xml"/><Relationship Id="rId5" Type="http://schemas.openxmlformats.org/officeDocument/2006/relationships/slide" Target="slide12.xml"/><Relationship Id="rId15" Type="http://schemas.openxmlformats.org/officeDocument/2006/relationships/slide" Target="slide38.xml"/><Relationship Id="rId23" Type="http://schemas.openxmlformats.org/officeDocument/2006/relationships/slide" Target="slide52.xml"/><Relationship Id="rId10" Type="http://schemas.openxmlformats.org/officeDocument/2006/relationships/slide" Target="slide28.xml"/><Relationship Id="rId19" Type="http://schemas.openxmlformats.org/officeDocument/2006/relationships/slide" Target="slide46.xml"/><Relationship Id="rId4" Type="http://schemas.openxmlformats.org/officeDocument/2006/relationships/slide" Target="slide6.xml"/><Relationship Id="rId9" Type="http://schemas.openxmlformats.org/officeDocument/2006/relationships/slide" Target="slide39.xml"/><Relationship Id="rId14" Type="http://schemas.openxmlformats.org/officeDocument/2006/relationships/slide" Target="slide36.xml"/><Relationship Id="rId22" Type="http://schemas.openxmlformats.org/officeDocument/2006/relationships/slide" Target="slide50.xml"/></Relationships>
</file>

<file path=ppt/slides/_rels/slide20.xml.rels><?xml version="1.0" encoding="UTF-8" standalone="yes"?>
<Relationships xmlns="http://schemas.openxmlformats.org/package/2006/relationships"><Relationship Id="rId2" Type="http://schemas.openxmlformats.org/officeDocument/2006/relationships/image" Target="../media/image16.png"/><Relationship Id="rId1" Type="http://schemas.openxmlformats.org/officeDocument/2006/relationships/slideLayout" Target="../slideLayouts/slideLayout7.xml"/></Relationships>
</file>

<file path=ppt/slides/_rels/slide21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17.png"/><Relationship Id="rId1" Type="http://schemas.openxmlformats.org/officeDocument/2006/relationships/slideLayout" Target="../slideLayouts/slideLayout7.xml"/></Relationships>
</file>

<file path=ppt/slides/_rels/slide22.xml.rels><?xml version="1.0" encoding="UTF-8" standalone="yes"?>
<Relationships xmlns="http://schemas.openxmlformats.org/package/2006/relationships"><Relationship Id="rId2" Type="http://schemas.openxmlformats.org/officeDocument/2006/relationships/image" Target="../media/image18.png"/><Relationship Id="rId1" Type="http://schemas.openxmlformats.org/officeDocument/2006/relationships/slideLayout" Target="../slideLayouts/slideLayout7.xml"/></Relationships>
</file>

<file path=ppt/slides/_rels/slide23.xml.rels><?xml version="1.0" encoding="UTF-8" standalone="yes"?>
<Relationships xmlns="http://schemas.openxmlformats.org/package/2006/relationships"><Relationship Id="rId2" Type="http://schemas.openxmlformats.org/officeDocument/2006/relationships/image" Target="../media/image19.png"/><Relationship Id="rId1" Type="http://schemas.openxmlformats.org/officeDocument/2006/relationships/slideLayout" Target="../slideLayouts/slideLayout7.xml"/></Relationships>
</file>

<file path=ppt/slides/_rels/slide24.xml.rels><?xml version="1.0" encoding="UTF-8" standalone="yes"?>
<Relationships xmlns="http://schemas.openxmlformats.org/package/2006/relationships"><Relationship Id="rId2" Type="http://schemas.openxmlformats.org/officeDocument/2006/relationships/image" Target="../media/image20.png"/><Relationship Id="rId1" Type="http://schemas.openxmlformats.org/officeDocument/2006/relationships/slideLayout" Target="../slideLayouts/slideLayout7.xml"/></Relationships>
</file>

<file path=ppt/slides/_rels/slide25.xml.rels><?xml version="1.0" encoding="UTF-8" standalone="yes"?>
<Relationships xmlns="http://schemas.openxmlformats.org/package/2006/relationships"><Relationship Id="rId3" Type="http://schemas.openxmlformats.org/officeDocument/2006/relationships/image" Target="../media/image22.png"/><Relationship Id="rId2" Type="http://schemas.openxmlformats.org/officeDocument/2006/relationships/image" Target="../media/image21.png"/><Relationship Id="rId1" Type="http://schemas.openxmlformats.org/officeDocument/2006/relationships/slideLayout" Target="../slideLayouts/slideLayout7.xml"/><Relationship Id="rId6" Type="http://schemas.openxmlformats.org/officeDocument/2006/relationships/slide" Target="slide2.xml"/><Relationship Id="rId5" Type="http://schemas.openxmlformats.org/officeDocument/2006/relationships/image" Target="../media/image24.png"/><Relationship Id="rId4" Type="http://schemas.openxmlformats.org/officeDocument/2006/relationships/image" Target="../media/image23.png"/></Relationships>
</file>

<file path=ppt/slides/_rels/slide26.xml.rels><?xml version="1.0" encoding="UTF-8" standalone="yes"?>
<Relationships xmlns="http://schemas.openxmlformats.org/package/2006/relationships"><Relationship Id="rId2" Type="http://schemas.openxmlformats.org/officeDocument/2006/relationships/image" Target="../media/image25.png"/><Relationship Id="rId1" Type="http://schemas.openxmlformats.org/officeDocument/2006/relationships/slideLayout" Target="../slideLayouts/slideLayout7.xml"/></Relationships>
</file>

<file path=ppt/slides/_rels/slide27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26.png"/><Relationship Id="rId1" Type="http://schemas.openxmlformats.org/officeDocument/2006/relationships/slideLayout" Target="../slideLayouts/slideLayout7.xml"/></Relationships>
</file>

<file path=ppt/slides/_rels/slide28.xml.rels><?xml version="1.0" encoding="UTF-8" standalone="yes"?>
<Relationships xmlns="http://schemas.openxmlformats.org/package/2006/relationships"><Relationship Id="rId3" Type="http://schemas.openxmlformats.org/officeDocument/2006/relationships/image" Target="../media/image28.png"/><Relationship Id="rId2" Type="http://schemas.openxmlformats.org/officeDocument/2006/relationships/image" Target="../media/image27.png"/><Relationship Id="rId1" Type="http://schemas.openxmlformats.org/officeDocument/2006/relationships/slideLayout" Target="../slideLayouts/slideLayout7.xml"/><Relationship Id="rId4" Type="http://schemas.openxmlformats.org/officeDocument/2006/relationships/image" Target="../media/image29.png"/></Relationships>
</file>

<file path=ppt/slides/_rels/slide2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0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7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image" Target="../media/image2.png"/><Relationship Id="rId1" Type="http://schemas.openxmlformats.org/officeDocument/2006/relationships/slideLayout" Target="../slideLayouts/slideLayout7.xml"/></Relationships>
</file>

<file path=ppt/slides/_rels/slide30.xml.rels><?xml version="1.0" encoding="UTF-8" standalone="yes"?>
<Relationships xmlns="http://schemas.openxmlformats.org/package/2006/relationships"><Relationship Id="rId2" Type="http://schemas.openxmlformats.org/officeDocument/2006/relationships/image" Target="../media/image31.png"/><Relationship Id="rId1" Type="http://schemas.openxmlformats.org/officeDocument/2006/relationships/slideLayout" Target="../slideLayouts/slideLayout7.xml"/></Relationships>
</file>

<file path=ppt/slides/_rels/slide3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2.png"/><Relationship Id="rId1" Type="http://schemas.openxmlformats.org/officeDocument/2006/relationships/slideLayout" Target="../slideLayouts/slideLayout7.xml"/></Relationships>
</file>

<file path=ppt/slides/_rels/slide32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4.png"/><Relationship Id="rId1" Type="http://schemas.openxmlformats.org/officeDocument/2006/relationships/slideLayout" Target="../slideLayouts/slideLayout7.xml"/></Relationships>
</file>

<file path=ppt/slides/_rels/slide33.xml.rels><?xml version="1.0" encoding="UTF-8" standalone="yes"?>
<Relationships xmlns="http://schemas.openxmlformats.org/package/2006/relationships"><Relationship Id="rId2" Type="http://schemas.openxmlformats.org/officeDocument/2006/relationships/image" Target="../media/image35.png"/><Relationship Id="rId1" Type="http://schemas.openxmlformats.org/officeDocument/2006/relationships/slideLayout" Target="../slideLayouts/slideLayout7.xml"/></Relationships>
</file>

<file path=ppt/slides/_rels/slide34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6.png"/><Relationship Id="rId1" Type="http://schemas.openxmlformats.org/officeDocument/2006/relationships/slideLayout" Target="../slideLayouts/slideLayout7.xml"/></Relationships>
</file>

<file path=ppt/slides/_rels/slide3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3.png"/><Relationship Id="rId2" Type="http://schemas.openxmlformats.org/officeDocument/2006/relationships/image" Target="../media/image37.png"/><Relationship Id="rId1" Type="http://schemas.openxmlformats.org/officeDocument/2006/relationships/slideLayout" Target="../slideLayouts/slideLayout7.xml"/></Relationships>
</file>

<file path=ppt/slides/_rels/slide3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9.png"/><Relationship Id="rId2" Type="http://schemas.openxmlformats.org/officeDocument/2006/relationships/image" Target="../media/image38.png"/><Relationship Id="rId1" Type="http://schemas.openxmlformats.org/officeDocument/2006/relationships/slideLayout" Target="../slideLayouts/slideLayout7.xml"/></Relationships>
</file>

<file path=ppt/slides/_rels/slide37.xml.rels><?xml version="1.0" encoding="UTF-8" standalone="yes"?>
<Relationships xmlns="http://schemas.openxmlformats.org/package/2006/relationships"><Relationship Id="rId3" Type="http://schemas.openxmlformats.org/officeDocument/2006/relationships/image" Target="../media/image40.png"/><Relationship Id="rId2" Type="http://schemas.openxmlformats.org/officeDocument/2006/relationships/slide" Target="slide2.xml"/><Relationship Id="rId1" Type="http://schemas.openxmlformats.org/officeDocument/2006/relationships/slideLayout" Target="../slideLayouts/slideLayout7.xml"/></Relationships>
</file>

<file path=ppt/slides/_rels/slide38.xml.rels><?xml version="1.0" encoding="UTF-8" standalone="yes"?>
<Relationships xmlns="http://schemas.openxmlformats.org/package/2006/relationships"><Relationship Id="rId3" Type="http://schemas.openxmlformats.org/officeDocument/2006/relationships/image" Target="../media/image4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7.xml"/><Relationship Id="rId5" Type="http://schemas.openxmlformats.org/officeDocument/2006/relationships/image" Target="../media/image43.png"/><Relationship Id="rId4" Type="http://schemas.openxmlformats.org/officeDocument/2006/relationships/image" Target="../media/image42.png"/></Relationships>
</file>

<file path=ppt/slides/_rels/slide39.xml.rels><?xml version="1.0" encoding="UTF-8" standalone="yes"?>
<Relationships xmlns="http://schemas.openxmlformats.org/package/2006/relationships"><Relationship Id="rId2" Type="http://schemas.openxmlformats.org/officeDocument/2006/relationships/image" Target="../media/image44.png"/><Relationship Id="rId1" Type="http://schemas.openxmlformats.org/officeDocument/2006/relationships/slideLayout" Target="../slideLayouts/slideLayout7.xml"/></Relationships>
</file>

<file path=ppt/slides/_rels/slide4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40.xml.rels><?xml version="1.0" encoding="UTF-8" standalone="yes"?>
<Relationships xmlns="http://schemas.openxmlformats.org/package/2006/relationships"><Relationship Id="rId2" Type="http://schemas.openxmlformats.org/officeDocument/2006/relationships/image" Target="../media/image45.png"/><Relationship Id="rId1" Type="http://schemas.openxmlformats.org/officeDocument/2006/relationships/slideLayout" Target="../slideLayouts/slideLayout7.xml"/></Relationships>
</file>

<file path=ppt/slides/_rels/slide41.xml.rels><?xml version="1.0" encoding="UTF-8" standalone="yes"?>
<Relationships xmlns="http://schemas.openxmlformats.org/package/2006/relationships"><Relationship Id="rId3" Type="http://schemas.openxmlformats.org/officeDocument/2006/relationships/image" Target="../media/image47.png"/><Relationship Id="rId2" Type="http://schemas.openxmlformats.org/officeDocument/2006/relationships/image" Target="../media/image46.png"/><Relationship Id="rId1" Type="http://schemas.openxmlformats.org/officeDocument/2006/relationships/slideLayout" Target="../slideLayouts/slideLayout7.xml"/><Relationship Id="rId5" Type="http://schemas.openxmlformats.org/officeDocument/2006/relationships/slide" Target="slide2.xml"/><Relationship Id="rId4" Type="http://schemas.openxmlformats.org/officeDocument/2006/relationships/image" Target="../media/image48.png"/></Relationships>
</file>

<file path=ppt/slides/_rels/slide42.xml.rels><?xml version="1.0" encoding="UTF-8" standalone="yes"?>
<Relationships xmlns="http://schemas.openxmlformats.org/package/2006/relationships"><Relationship Id="rId2" Type="http://schemas.openxmlformats.org/officeDocument/2006/relationships/image" Target="../media/image49.png"/><Relationship Id="rId1" Type="http://schemas.openxmlformats.org/officeDocument/2006/relationships/slideLayout" Target="../slideLayouts/slideLayout7.xml"/></Relationships>
</file>

<file path=ppt/slides/_rels/slide43.xml.rels><?xml version="1.0" encoding="UTF-8" standalone="yes"?>
<Relationships xmlns="http://schemas.openxmlformats.org/package/2006/relationships"><Relationship Id="rId2" Type="http://schemas.openxmlformats.org/officeDocument/2006/relationships/image" Target="../media/image50.png"/><Relationship Id="rId1" Type="http://schemas.openxmlformats.org/officeDocument/2006/relationships/slideLayout" Target="../slideLayouts/slideLayout7.xml"/></Relationships>
</file>

<file path=ppt/slides/_rels/slide44.xml.rels><?xml version="1.0" encoding="UTF-8" standalone="yes"?>
<Relationships xmlns="http://schemas.openxmlformats.org/package/2006/relationships"><Relationship Id="rId2" Type="http://schemas.openxmlformats.org/officeDocument/2006/relationships/image" Target="../media/image51.png"/><Relationship Id="rId1" Type="http://schemas.openxmlformats.org/officeDocument/2006/relationships/slideLayout" Target="../slideLayouts/slideLayout7.xml"/></Relationships>
</file>

<file path=ppt/slides/_rels/slide45.xml.rels><?xml version="1.0" encoding="UTF-8" standalone="yes"?>
<Relationships xmlns="http://schemas.openxmlformats.org/package/2006/relationships"><Relationship Id="rId2" Type="http://schemas.openxmlformats.org/officeDocument/2006/relationships/image" Target="../media/image52.png"/><Relationship Id="rId1" Type="http://schemas.openxmlformats.org/officeDocument/2006/relationships/slideLayout" Target="../slideLayouts/slideLayout7.xml"/></Relationships>
</file>

<file path=ppt/slides/_rels/slide46.xml.rels><?xml version="1.0" encoding="UTF-8" standalone="yes"?>
<Relationships xmlns="http://schemas.openxmlformats.org/package/2006/relationships"><Relationship Id="rId2" Type="http://schemas.openxmlformats.org/officeDocument/2006/relationships/image" Target="../media/image53.png"/><Relationship Id="rId1" Type="http://schemas.openxmlformats.org/officeDocument/2006/relationships/slideLayout" Target="../slideLayouts/slideLayout7.xml"/></Relationships>
</file>

<file path=ppt/slides/_rels/slide47.xml.rels><?xml version="1.0" encoding="UTF-8" standalone="yes"?>
<Relationships xmlns="http://schemas.openxmlformats.org/package/2006/relationships"><Relationship Id="rId3" Type="http://schemas.openxmlformats.org/officeDocument/2006/relationships/image" Target="../media/image54.png"/><Relationship Id="rId2" Type="http://schemas.openxmlformats.org/officeDocument/2006/relationships/notesSlide" Target="../notesSlides/notesSlide6.xml"/><Relationship Id="rId1" Type="http://schemas.openxmlformats.org/officeDocument/2006/relationships/slideLayout" Target="../slideLayouts/slideLayout7.xml"/></Relationships>
</file>

<file path=ppt/slides/_rels/slide48.xml.rels><?xml version="1.0" encoding="UTF-8" standalone="yes"?>
<Relationships xmlns="http://schemas.openxmlformats.org/package/2006/relationships"><Relationship Id="rId3" Type="http://schemas.openxmlformats.org/officeDocument/2006/relationships/image" Target="../media/image56.png"/><Relationship Id="rId2" Type="http://schemas.openxmlformats.org/officeDocument/2006/relationships/image" Target="../media/image55.png"/><Relationship Id="rId1" Type="http://schemas.openxmlformats.org/officeDocument/2006/relationships/slideLayout" Target="../slideLayouts/slideLayout7.xml"/></Relationships>
</file>

<file path=ppt/slides/_rels/slide49.xml.rels><?xml version="1.0" encoding="UTF-8" standalone="yes"?>
<Relationships xmlns="http://schemas.openxmlformats.org/package/2006/relationships"><Relationship Id="rId2" Type="http://schemas.openxmlformats.org/officeDocument/2006/relationships/image" Target="../media/image57.png"/><Relationship Id="rId1" Type="http://schemas.openxmlformats.org/officeDocument/2006/relationships/slideLayout" Target="../slideLayouts/slideLayout7.xml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slide" Target="slide2.xml"/><Relationship Id="rId2" Type="http://schemas.openxmlformats.org/officeDocument/2006/relationships/image" Target="../media/image3.png"/><Relationship Id="rId1" Type="http://schemas.openxmlformats.org/officeDocument/2006/relationships/slideLayout" Target="../slideLayouts/slideLayout7.xml"/></Relationships>
</file>

<file path=ppt/slides/_rels/slide50.xml.rels><?xml version="1.0" encoding="UTF-8" standalone="yes"?>
<Relationships xmlns="http://schemas.openxmlformats.org/package/2006/relationships"><Relationship Id="rId2" Type="http://schemas.openxmlformats.org/officeDocument/2006/relationships/image" Target="../media/image58.png"/><Relationship Id="rId1" Type="http://schemas.openxmlformats.org/officeDocument/2006/relationships/slideLayout" Target="../slideLayouts/slideLayout7.xml"/></Relationships>
</file>

<file path=ppt/slides/_rels/slide51.xml.rels><?xml version="1.0" encoding="UTF-8" standalone="yes"?>
<Relationships xmlns="http://schemas.openxmlformats.org/package/2006/relationships"><Relationship Id="rId2" Type="http://schemas.openxmlformats.org/officeDocument/2006/relationships/image" Target="../media/image59.png"/><Relationship Id="rId1" Type="http://schemas.openxmlformats.org/officeDocument/2006/relationships/slideLayout" Target="../slideLayouts/slideLayout7.xml"/></Relationships>
</file>

<file path=ppt/slides/_rels/slide52.xml.rels><?xml version="1.0" encoding="UTF-8" standalone="yes"?>
<Relationships xmlns="http://schemas.openxmlformats.org/package/2006/relationships"><Relationship Id="rId2" Type="http://schemas.openxmlformats.org/officeDocument/2006/relationships/image" Target="../media/image60.png"/><Relationship Id="rId1" Type="http://schemas.openxmlformats.org/officeDocument/2006/relationships/slideLayout" Target="../slideLayouts/slideLayout7.xml"/></Relationships>
</file>

<file path=ppt/slides/_rels/slide53.xml.rels><?xml version="1.0" encoding="UTF-8" standalone="yes"?>
<Relationships xmlns="http://schemas.openxmlformats.org/package/2006/relationships"><Relationship Id="rId2" Type="http://schemas.openxmlformats.org/officeDocument/2006/relationships/image" Target="../media/image61.png"/><Relationship Id="rId1" Type="http://schemas.openxmlformats.org/officeDocument/2006/relationships/slideLayout" Target="../slideLayouts/slideLayout7.xml"/></Relationships>
</file>

<file path=ppt/slides/_rels/slide54.xml.rels><?xml version="1.0" encoding="UTF-8" standalone="yes"?>
<Relationships xmlns="http://schemas.openxmlformats.org/package/2006/relationships"><Relationship Id="rId2" Type="http://schemas.openxmlformats.org/officeDocument/2006/relationships/image" Target="../media/image62.png"/><Relationship Id="rId1" Type="http://schemas.openxmlformats.org/officeDocument/2006/relationships/slideLayout" Target="../slideLayouts/slideLayout7.xml"/></Relationships>
</file>

<file path=ppt/slides/_rels/slide55.xml.rels><?xml version="1.0" encoding="UTF-8" standalone="yes"?>
<Relationships xmlns="http://schemas.openxmlformats.org/package/2006/relationships"><Relationship Id="rId3" Type="http://schemas.openxmlformats.org/officeDocument/2006/relationships/image" Target="../media/image63.png"/><Relationship Id="rId2" Type="http://schemas.openxmlformats.org/officeDocument/2006/relationships/notesSlide" Target="../notesSlides/notesSlide7.xml"/><Relationship Id="rId1" Type="http://schemas.openxmlformats.org/officeDocument/2006/relationships/slideLayout" Target="../slideLayouts/slideLayout7.xml"/></Relationships>
</file>

<file path=ppt/slides/_rels/slide56.xml.rels><?xml version="1.0" encoding="UTF-8" standalone="yes"?>
<Relationships xmlns="http://schemas.openxmlformats.org/package/2006/relationships"><Relationship Id="rId3" Type="http://schemas.openxmlformats.org/officeDocument/2006/relationships/image" Target="../media/image64.png"/><Relationship Id="rId2" Type="http://schemas.openxmlformats.org/officeDocument/2006/relationships/notesSlide" Target="../notesSlides/notesSlide8.xml"/><Relationship Id="rId1" Type="http://schemas.openxmlformats.org/officeDocument/2006/relationships/slideLayout" Target="../slideLayouts/slideLayout7.xml"/></Relationships>
</file>

<file path=ppt/slides/_rels/slide57.xml.rels><?xml version="1.0" encoding="UTF-8" standalone="yes"?>
<Relationships xmlns="http://schemas.openxmlformats.org/package/2006/relationships"><Relationship Id="rId3" Type="http://schemas.openxmlformats.org/officeDocument/2006/relationships/image" Target="../media/image65.png"/><Relationship Id="rId2" Type="http://schemas.openxmlformats.org/officeDocument/2006/relationships/notesSlide" Target="../notesSlides/notesSlide9.xml"/><Relationship Id="rId1" Type="http://schemas.openxmlformats.org/officeDocument/2006/relationships/slideLayout" Target="../slideLayouts/slideLayout7.xml"/></Relationships>
</file>

<file path=ppt/slides/_rels/slide58.xml.rels><?xml version="1.0" encoding="UTF-8" standalone="yes"?>
<Relationships xmlns="http://schemas.openxmlformats.org/package/2006/relationships"><Relationship Id="rId2" Type="http://schemas.openxmlformats.org/officeDocument/2006/relationships/image" Target="../media/image66.png"/><Relationship Id="rId1" Type="http://schemas.openxmlformats.org/officeDocument/2006/relationships/slideLayout" Target="../slideLayouts/slideLayout7.xml"/></Relationships>
</file>

<file path=ppt/slides/_rels/slide6.xml.rels><?xml version="1.0" encoding="UTF-8" standalone="yes"?>
<Relationships xmlns="http://schemas.openxmlformats.org/package/2006/relationships"><Relationship Id="rId2" Type="http://schemas.openxmlformats.org/officeDocument/2006/relationships/image" Target="../media/image4.png"/><Relationship Id="rId1" Type="http://schemas.openxmlformats.org/officeDocument/2006/relationships/slideLayout" Target="../slideLayouts/slideLayout7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7.xml"/></Relationships>
</file>

<file path=ppt/slides/_rels/slide8.xml.rels><?xml version="1.0" encoding="UTF-8" standalone="yes"?>
<Relationships xmlns="http://schemas.openxmlformats.org/package/2006/relationships"><Relationship Id="rId2" Type="http://schemas.openxmlformats.org/officeDocument/2006/relationships/image" Target="../media/image5.png"/><Relationship Id="rId1" Type="http://schemas.openxmlformats.org/officeDocument/2006/relationships/slideLayout" Target="../slideLayouts/slideLayout7.xml"/></Relationships>
</file>

<file path=ppt/slides/_rels/slide9.xml.rels><?xml version="1.0" encoding="UTF-8" standalone="yes"?>
<Relationships xmlns="http://schemas.openxmlformats.org/package/2006/relationships"><Relationship Id="rId2" Type="http://schemas.openxmlformats.org/officeDocument/2006/relationships/image" Target="../media/image6.png"/><Relationship Id="rId1" Type="http://schemas.openxmlformats.org/officeDocument/2006/relationships/slideLayout" Target="../slideLayouts/slideLayout7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1524000" y="3481136"/>
            <a:ext cx="9144000" cy="2727159"/>
          </a:xfrm>
        </p:spPr>
        <p:txBody>
          <a:bodyPr>
            <a:normAutofit fontScale="90000"/>
          </a:bodyPr>
          <a:lstStyle/>
          <a:p>
            <a:r>
              <a:rPr lang="en-US" dirty="0" err="1"/>
              <a:t>AdvTech</a:t>
            </a: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dirty="0"/>
              <a:t/>
            </a:r>
            <a:br>
              <a:rPr lang="en-US" dirty="0"/>
            </a:br>
            <a:r>
              <a:rPr lang="en-US" sz="6700" b="1" dirty="0"/>
              <a:t/>
            </a:r>
            <a:br>
              <a:rPr lang="en-US" sz="6700" b="1" dirty="0"/>
            </a:br>
            <a:r>
              <a:rPr lang="en-US" sz="6700" b="1" dirty="0"/>
              <a:t/>
            </a:r>
            <a:br>
              <a:rPr lang="en-US" sz="6700" b="1" dirty="0"/>
            </a:br>
            <a:r>
              <a:rPr lang="en-US" sz="8000" b="1" dirty="0" smtClean="0"/>
              <a:t>TVET COLLEGES TRAINING MANUAL </a:t>
            </a:r>
            <a:endParaRPr lang="en-ZA" sz="4400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741714" y="3188953"/>
            <a:ext cx="9144000" cy="1655762"/>
          </a:xfrm>
        </p:spPr>
        <p:txBody>
          <a:bodyPr>
            <a:normAutofit fontScale="25000" lnSpcReduction="20000"/>
          </a:bodyPr>
          <a:lstStyle/>
          <a:p>
            <a:endParaRPr lang="en-US" sz="7600" b="1" dirty="0">
              <a:solidFill>
                <a:srgbClr val="FF0000"/>
              </a:solidFill>
            </a:endParaRPr>
          </a:p>
          <a:p>
            <a:endParaRPr lang="en-US" sz="7600" b="1" dirty="0">
              <a:solidFill>
                <a:srgbClr val="FF0000"/>
              </a:solidFill>
            </a:endParaRPr>
          </a:p>
          <a:p>
            <a:endParaRPr lang="en-US" sz="7600" b="1" dirty="0">
              <a:solidFill>
                <a:srgbClr val="FF0000"/>
              </a:solidFill>
            </a:endParaRPr>
          </a:p>
          <a:p>
            <a:endParaRPr lang="en-US" sz="7600" b="1" dirty="0">
              <a:solidFill>
                <a:srgbClr val="FF0000"/>
              </a:solidFill>
            </a:endParaRPr>
          </a:p>
          <a:p>
            <a:endParaRPr lang="en-US" sz="7600" b="1" dirty="0">
              <a:solidFill>
                <a:srgbClr val="FF0000"/>
              </a:solidFill>
            </a:endParaRPr>
          </a:p>
          <a:p>
            <a:endParaRPr lang="en-US" sz="7600" b="1" dirty="0">
              <a:solidFill>
                <a:srgbClr val="FF0000"/>
              </a:solidFill>
            </a:endParaRPr>
          </a:p>
          <a:p>
            <a:r>
              <a:rPr lang="en-US" dirty="0"/>
              <a:t/>
            </a:r>
            <a:br>
              <a:rPr lang="en-US" dirty="0"/>
            </a:br>
            <a:endParaRPr lang="en-ZA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l="850" t="684" r="3028" b="6004"/>
          <a:stretch/>
        </p:blipFill>
        <p:spPr>
          <a:xfrm>
            <a:off x="3701143" y="1296778"/>
            <a:ext cx="4789714" cy="1746083"/>
          </a:xfrm>
          <a:prstGeom prst="rect">
            <a:avLst/>
          </a:prstGeom>
          <a:ln w="57150">
            <a:solidFill>
              <a:schemeClr val="tx1"/>
            </a:solidFill>
          </a:ln>
        </p:spPr>
      </p:pic>
    </p:spTree>
    <p:extLst>
      <p:ext uri="{BB962C8B-B14F-4D97-AF65-F5344CB8AC3E}">
        <p14:creationId xmlns:p14="http://schemas.microsoft.com/office/powerpoint/2010/main" val="64074322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29129" t="13352" r="9856" b="23958"/>
          <a:stretch/>
        </p:blipFill>
        <p:spPr>
          <a:xfrm>
            <a:off x="110836" y="0"/>
            <a:ext cx="12081164" cy="6761017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82623828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687286" y="66964"/>
            <a:ext cx="8731332" cy="6791036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0626437" y="6109855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4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1564024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525" y="-4763"/>
            <a:ext cx="12973050" cy="6867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3685310" y="4414090"/>
            <a:ext cx="8036420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After the installation is completed, this following screen will appear. </a:t>
            </a:r>
          </a:p>
          <a:p>
            <a:pPr algn="ctr"/>
            <a:r>
              <a:rPr lang="en-ZA" sz="2800" dirty="0" smtClean="0"/>
              <a:t>The user will Import campus information retrieved from ITS, </a:t>
            </a:r>
            <a:r>
              <a:rPr lang="en-ZA" sz="2800" dirty="0" err="1" smtClean="0"/>
              <a:t>Serosoft</a:t>
            </a:r>
            <a:r>
              <a:rPr lang="en-ZA" sz="2800" dirty="0" smtClean="0"/>
              <a:t> or other Administrative applications under this tab.  </a:t>
            </a:r>
            <a:endParaRPr lang="en-ZA" sz="2800" dirty="0"/>
          </a:p>
        </p:txBody>
      </p:sp>
      <p:sp>
        <p:nvSpPr>
          <p:cNvPr id="4" name="Oval 3"/>
          <p:cNvSpPr/>
          <p:nvPr/>
        </p:nvSpPr>
        <p:spPr>
          <a:xfrm>
            <a:off x="3172692" y="623455"/>
            <a:ext cx="845126" cy="59574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cxnSp>
        <p:nvCxnSpPr>
          <p:cNvPr id="5" name="Straight Arrow Connector 4"/>
          <p:cNvCxnSpPr>
            <a:stCxn id="3" idx="0"/>
          </p:cNvCxnSpPr>
          <p:nvPr/>
        </p:nvCxnSpPr>
        <p:spPr>
          <a:xfrm flipH="1" flipV="1">
            <a:off x="4017818" y="1122220"/>
            <a:ext cx="3685702" cy="32918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519876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436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8" name="TextBox 7"/>
          <p:cNvSpPr txBox="1"/>
          <p:nvPr/>
        </p:nvSpPr>
        <p:spPr>
          <a:xfrm>
            <a:off x="5814837" y="326999"/>
            <a:ext cx="6183983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Go to the ITS File</a:t>
            </a:r>
            <a:endParaRPr lang="en-ZA" sz="2800" dirty="0"/>
          </a:p>
        </p:txBody>
      </p:sp>
      <p:cxnSp>
        <p:nvCxnSpPr>
          <p:cNvPr id="9" name="Straight Arrow Connector 8"/>
          <p:cNvCxnSpPr>
            <a:stCxn id="11" idx="0"/>
          </p:cNvCxnSpPr>
          <p:nvPr/>
        </p:nvCxnSpPr>
        <p:spPr>
          <a:xfrm flipH="1" flipV="1">
            <a:off x="139331" y="1945899"/>
            <a:ext cx="6871462" cy="25374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2133600" y="4483363"/>
            <a:ext cx="9754385" cy="181588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Click on the triangle in the top left hand corner. </a:t>
            </a:r>
            <a:r>
              <a:rPr lang="en-ZA" sz="2800" b="1" dirty="0" smtClean="0"/>
              <a:t>This will select all information.</a:t>
            </a:r>
            <a:r>
              <a:rPr lang="en-ZA" sz="2800" dirty="0" smtClean="0"/>
              <a:t> It is very important to include the headers.</a:t>
            </a:r>
          </a:p>
          <a:p>
            <a:pPr algn="ctr"/>
            <a:r>
              <a:rPr lang="en-ZA" sz="2800" dirty="0" smtClean="0"/>
              <a:t>OR</a:t>
            </a:r>
          </a:p>
          <a:p>
            <a:pPr algn="ctr"/>
            <a:r>
              <a:rPr lang="en-ZA" sz="2800" b="1" dirty="0" smtClean="0"/>
              <a:t>Ctrl + A </a:t>
            </a:r>
            <a:r>
              <a:rPr lang="en-ZA" sz="2800" dirty="0" smtClean="0"/>
              <a:t>(to select all) and then </a:t>
            </a:r>
            <a:r>
              <a:rPr lang="en-ZA" sz="2800" b="1" dirty="0" smtClean="0"/>
              <a:t>Ctrl + C </a:t>
            </a:r>
            <a:r>
              <a:rPr lang="en-ZA" sz="2800" dirty="0" smtClean="0"/>
              <a:t>(to copy)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378757366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390525" y="-4763"/>
            <a:ext cx="12973050" cy="686752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481455" y="4912854"/>
            <a:ext cx="4267983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Select the Import Tab </a:t>
            </a:r>
            <a:endParaRPr lang="en-ZA" sz="2800" dirty="0"/>
          </a:p>
        </p:txBody>
      </p:sp>
      <p:cxnSp>
        <p:nvCxnSpPr>
          <p:cNvPr id="4" name="Straight Arrow Connector 3"/>
          <p:cNvCxnSpPr>
            <a:stCxn id="3" idx="0"/>
          </p:cNvCxnSpPr>
          <p:nvPr/>
        </p:nvCxnSpPr>
        <p:spPr>
          <a:xfrm flipH="1" flipV="1">
            <a:off x="3906983" y="1330036"/>
            <a:ext cx="5708464" cy="358281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0" name="Oval 9"/>
          <p:cNvSpPr/>
          <p:nvPr/>
        </p:nvSpPr>
        <p:spPr>
          <a:xfrm>
            <a:off x="3006436" y="498764"/>
            <a:ext cx="1149927" cy="8312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60845992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4690"/>
            <a:ext cx="12563475" cy="6733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648582" y="4136999"/>
            <a:ext cx="6183983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Click here to paste Campus information</a:t>
            </a:r>
            <a:endParaRPr lang="en-ZA" sz="28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2244436" y="1787236"/>
            <a:ext cx="3404147" cy="23497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>
            <a:off x="955964" y="1136073"/>
            <a:ext cx="1288472" cy="8312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168895631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587"/>
          <a:stretch/>
        </p:blipFill>
        <p:spPr>
          <a:xfrm>
            <a:off x="0" y="-48491"/>
            <a:ext cx="12192000" cy="6906491"/>
          </a:xfrm>
          <a:prstGeom prst="rect">
            <a:avLst/>
          </a:prstGeom>
        </p:spPr>
      </p:pic>
      <p:sp>
        <p:nvSpPr>
          <p:cNvPr id="7" name="TextBox 6"/>
          <p:cNvSpPr txBox="1"/>
          <p:nvPr/>
        </p:nvSpPr>
        <p:spPr>
          <a:xfrm>
            <a:off x="2823899" y="5214404"/>
            <a:ext cx="6183983" cy="95410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Confirm the Import by clicking the</a:t>
            </a:r>
          </a:p>
          <a:p>
            <a:pPr algn="ctr"/>
            <a:r>
              <a:rPr lang="en-ZA" sz="2800" dirty="0" smtClean="0"/>
              <a:t> ITS Import now</a:t>
            </a:r>
            <a:endParaRPr lang="en-ZA" sz="28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3810000" y="1690254"/>
            <a:ext cx="2147456" cy="342207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Oval 8"/>
          <p:cNvSpPr/>
          <p:nvPr/>
        </p:nvSpPr>
        <p:spPr>
          <a:xfrm>
            <a:off x="2823899" y="858982"/>
            <a:ext cx="1277046" cy="83127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66463103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208"/>
          <a:stretch/>
        </p:blipFill>
        <p:spPr>
          <a:xfrm>
            <a:off x="0" y="0"/>
            <a:ext cx="12127275" cy="6858000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4652699" y="5112333"/>
            <a:ext cx="2551665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Click on OK</a:t>
            </a:r>
            <a:endParaRPr lang="en-ZA" sz="2800" dirty="0"/>
          </a:p>
        </p:txBody>
      </p:sp>
      <p:cxnSp>
        <p:nvCxnSpPr>
          <p:cNvPr id="7" name="Straight Arrow Connector 6"/>
          <p:cNvCxnSpPr>
            <a:stCxn id="5" idx="0"/>
            <a:endCxn id="8" idx="3"/>
          </p:cNvCxnSpPr>
          <p:nvPr/>
        </p:nvCxnSpPr>
        <p:spPr>
          <a:xfrm flipV="1">
            <a:off x="5928532" y="4159838"/>
            <a:ext cx="1068769" cy="9524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6885709" y="3574472"/>
            <a:ext cx="762000" cy="68579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59862706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2"/>
          <a:srcRect b="5254"/>
          <a:stretch/>
        </p:blipFill>
        <p:spPr>
          <a:xfrm>
            <a:off x="0" y="265600"/>
            <a:ext cx="12193167" cy="649514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9864436" y="5929746"/>
            <a:ext cx="2313709" cy="830997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 smtClean="0">
                <a:hlinkClick r:id="rId3" action="ppaction://hlinksldjump"/>
              </a:rPr>
              <a:t>BACK TO MAIN MENU</a:t>
            </a:r>
            <a:endParaRPr lang="en-ZA" sz="24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3322663" y="2235677"/>
            <a:ext cx="6183983" cy="95410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This screen will appear when the data imported correctly</a:t>
            </a:r>
            <a:endParaRPr lang="en-ZA" sz="2800" dirty="0"/>
          </a:p>
        </p:txBody>
      </p:sp>
      <p:sp>
        <p:nvSpPr>
          <p:cNvPr id="9" name="TextBox 8"/>
          <p:cNvSpPr txBox="1"/>
          <p:nvPr/>
        </p:nvSpPr>
        <p:spPr>
          <a:xfrm>
            <a:off x="3530481" y="4424695"/>
            <a:ext cx="6183983" cy="181588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You are now expected to ensure that the available information retrieved from the import is setup in such a way to suit your College needs. 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64288615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205"/>
          <a:stretch/>
        </p:blipFill>
        <p:spPr>
          <a:xfrm>
            <a:off x="1" y="0"/>
            <a:ext cx="12192000" cy="6761018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5150" y="3122368"/>
            <a:ext cx="3881701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Click on the General Tab</a:t>
            </a:r>
            <a:endParaRPr lang="en-ZA" sz="2800" dirty="0"/>
          </a:p>
        </p:txBody>
      </p:sp>
      <p:cxnSp>
        <p:nvCxnSpPr>
          <p:cNvPr id="4" name="Straight Arrow Connector 3"/>
          <p:cNvCxnSpPr>
            <a:stCxn id="3" idx="1"/>
          </p:cNvCxnSpPr>
          <p:nvPr/>
        </p:nvCxnSpPr>
        <p:spPr>
          <a:xfrm flipH="1" flipV="1">
            <a:off x="789710" y="762000"/>
            <a:ext cx="3365440" cy="26219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9494469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1999" y="254290"/>
            <a:ext cx="3761509" cy="923348"/>
          </a:xfrm>
        </p:spPr>
        <p:txBody>
          <a:bodyPr/>
          <a:lstStyle/>
          <a:p>
            <a:pPr algn="ctr"/>
            <a:r>
              <a:rPr lang="en-ZA" b="1" dirty="0"/>
              <a:t>QUICK MENU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65018" y="1025236"/>
            <a:ext cx="5354782" cy="5666509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hlinkClick r:id="rId3" action="ppaction://hlinksldjump"/>
              </a:rPr>
              <a:t>Download Timetable Application Software </a:t>
            </a:r>
            <a:endParaRPr lang="en-ZA" dirty="0"/>
          </a:p>
          <a:p>
            <a:r>
              <a:rPr lang="en-ZA" dirty="0" smtClean="0">
                <a:hlinkClick r:id="rId4" action="ppaction://hlinksldjump"/>
              </a:rPr>
              <a:t>Software Installation</a:t>
            </a:r>
            <a:endParaRPr lang="en-ZA" dirty="0"/>
          </a:p>
          <a:p>
            <a:r>
              <a:rPr lang="en-ZA" dirty="0" smtClean="0">
                <a:hlinkClick r:id="rId5" action="ppaction://hlinksldjump"/>
              </a:rPr>
              <a:t>Importing data</a:t>
            </a:r>
            <a:r>
              <a:rPr lang="en-ZA" dirty="0">
                <a:hlinkClick r:id="rId5" action="ppaction://hlinksldjump"/>
              </a:rPr>
              <a:t> </a:t>
            </a:r>
            <a:r>
              <a:rPr lang="en-ZA" dirty="0" smtClean="0">
                <a:hlinkClick r:id="rId5" action="ppaction://hlinksldjump"/>
              </a:rPr>
              <a:t>from ITS</a:t>
            </a:r>
            <a:endParaRPr lang="en-ZA" dirty="0" smtClean="0"/>
          </a:p>
          <a:p>
            <a:r>
              <a:rPr lang="en-ZA" dirty="0" smtClean="0">
                <a:hlinkClick r:id="rId6" action="ppaction://hlinksldjump"/>
              </a:rPr>
              <a:t>Navigating to the Welcome Screen</a:t>
            </a:r>
            <a:endParaRPr lang="en-ZA" dirty="0"/>
          </a:p>
          <a:p>
            <a:r>
              <a:rPr lang="en-ZA" dirty="0" smtClean="0">
                <a:hlinkClick r:id="rId7" action="ppaction://hlinksldjump"/>
              </a:rPr>
              <a:t>The Grid</a:t>
            </a:r>
            <a:endParaRPr lang="en-ZA" dirty="0"/>
          </a:p>
          <a:p>
            <a:r>
              <a:rPr lang="en-ZA" dirty="0" smtClean="0">
                <a:hlinkClick r:id="rId8" action="ppaction://hlinksldjump"/>
              </a:rPr>
              <a:t>Working with Venues</a:t>
            </a:r>
            <a:endParaRPr lang="en-ZA" dirty="0"/>
          </a:p>
          <a:p>
            <a:r>
              <a:rPr lang="en-ZA" dirty="0" smtClean="0">
                <a:hlinkClick r:id="rId9" action="ppaction://hlinksldjump"/>
              </a:rPr>
              <a:t>How to Save</a:t>
            </a:r>
            <a:endParaRPr lang="en-ZA" dirty="0" smtClean="0"/>
          </a:p>
          <a:p>
            <a:r>
              <a:rPr lang="en-ZA" dirty="0" smtClean="0">
                <a:hlinkClick r:id="rId10" action="ppaction://hlinksldjump"/>
              </a:rPr>
              <a:t>Built in Timetable alerts</a:t>
            </a:r>
            <a:endParaRPr lang="en-ZA" dirty="0" smtClean="0"/>
          </a:p>
          <a:p>
            <a:r>
              <a:rPr lang="en-ZA" dirty="0" smtClean="0">
                <a:hlinkClick r:id="rId11" action="ppaction://hlinksldjump"/>
              </a:rPr>
              <a:t>Assigning Subjects under Periods Tab</a:t>
            </a:r>
            <a:endParaRPr lang="en-ZA" dirty="0" smtClean="0"/>
          </a:p>
          <a:p>
            <a:r>
              <a:rPr lang="en-ZA" dirty="0" smtClean="0">
                <a:hlinkClick r:id="rId12" action="ppaction://hlinksldjump"/>
              </a:rPr>
              <a:t>Assigning Subjects under Ties Tab</a:t>
            </a:r>
            <a:endParaRPr lang="en-ZA" dirty="0" smtClean="0"/>
          </a:p>
          <a:p>
            <a:r>
              <a:rPr lang="en-ZA" dirty="0" smtClean="0">
                <a:hlinkClick r:id="rId13" action="ppaction://hlinksldjump"/>
              </a:rPr>
              <a:t>Assigning subjects in the Overview</a:t>
            </a:r>
            <a:endParaRPr lang="en-ZA" dirty="0" smtClean="0"/>
          </a:p>
          <a:p>
            <a:r>
              <a:rPr lang="en-ZA" dirty="0" smtClean="0">
                <a:hlinkClick r:id="rId14" action="ppaction://hlinksldjump"/>
              </a:rPr>
              <a:t>Mid-year </a:t>
            </a:r>
            <a:r>
              <a:rPr lang="en-ZA" dirty="0">
                <a:hlinkClick r:id="rId14" action="ppaction://hlinksldjump"/>
              </a:rPr>
              <a:t>teacher replacements or name changes</a:t>
            </a:r>
            <a:endParaRPr lang="en-ZA" dirty="0"/>
          </a:p>
          <a:p>
            <a:endParaRPr lang="en-ZA" dirty="0"/>
          </a:p>
          <a:p>
            <a:pPr marL="0" indent="0">
              <a:buNone/>
            </a:pPr>
            <a:endParaRPr lang="en-ZA" dirty="0"/>
          </a:p>
          <a:p>
            <a:pPr marL="514350" indent="-514350">
              <a:buFont typeface="+mj-lt"/>
              <a:buAutoNum type="arabicPeriod"/>
            </a:pPr>
            <a:endParaRPr lang="en-ZA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172199" y="1025236"/>
            <a:ext cx="5285509" cy="5151727"/>
          </a:xfrm>
        </p:spPr>
        <p:txBody>
          <a:bodyPr>
            <a:normAutofit fontScale="92500" lnSpcReduction="20000"/>
          </a:bodyPr>
          <a:lstStyle/>
          <a:p>
            <a:r>
              <a:rPr lang="en-ZA" dirty="0" smtClean="0">
                <a:hlinkClick r:id="rId15" action="ppaction://hlinksldjump"/>
              </a:rPr>
              <a:t>Looking after the Data: How to Save</a:t>
            </a:r>
          </a:p>
          <a:p>
            <a:r>
              <a:rPr lang="en-ZA" dirty="0" smtClean="0">
                <a:hlinkClick r:id="rId16" action="ppaction://hlinksldjump"/>
              </a:rPr>
              <a:t>Looking after Data: How to backup </a:t>
            </a:r>
            <a:endParaRPr lang="en-ZA" dirty="0" smtClean="0"/>
          </a:p>
          <a:p>
            <a:r>
              <a:rPr lang="en-ZA" dirty="0" smtClean="0">
                <a:hlinkClick r:id="rId17" action="ppaction://hlinksldjump"/>
              </a:rPr>
              <a:t>Compilation of Timetable</a:t>
            </a:r>
            <a:endParaRPr lang="en-ZA" dirty="0" smtClean="0"/>
          </a:p>
          <a:p>
            <a:r>
              <a:rPr lang="en-ZA" dirty="0" smtClean="0">
                <a:hlinkClick r:id="rId18" action="ppaction://hlinksldjump"/>
              </a:rPr>
              <a:t>Edit Period succession in the Timetable</a:t>
            </a:r>
            <a:endParaRPr lang="en-ZA" dirty="0" smtClean="0"/>
          </a:p>
          <a:p>
            <a:r>
              <a:rPr lang="en-ZA" dirty="0" smtClean="0">
                <a:hlinkClick r:id="rId19" action="ppaction://hlinksldjump"/>
              </a:rPr>
              <a:t>Placing all periods of a specific subject on 1 day</a:t>
            </a:r>
            <a:endParaRPr lang="en-ZA" dirty="0" smtClean="0"/>
          </a:p>
          <a:p>
            <a:r>
              <a:rPr lang="en-ZA" dirty="0">
                <a:hlinkClick r:id="rId20" action="ppaction://hlinksldjump"/>
              </a:rPr>
              <a:t>Blocking Admin or other periods</a:t>
            </a:r>
            <a:endParaRPr lang="en-ZA" dirty="0"/>
          </a:p>
          <a:p>
            <a:r>
              <a:rPr lang="en-ZA" dirty="0">
                <a:hlinkClick r:id="rId21" action="ppaction://hlinksldjump"/>
              </a:rPr>
              <a:t>Build a Timetable</a:t>
            </a:r>
            <a:endParaRPr lang="en-ZA" dirty="0"/>
          </a:p>
          <a:p>
            <a:r>
              <a:rPr lang="en-ZA" dirty="0">
                <a:hlinkClick r:id="rId22" action="ppaction://hlinksldjump"/>
              </a:rPr>
              <a:t>Print the Timetable</a:t>
            </a:r>
            <a:endParaRPr lang="en-ZA" dirty="0"/>
          </a:p>
          <a:p>
            <a:r>
              <a:rPr lang="en-US" dirty="0" smtClean="0">
                <a:hlinkClick r:id="rId23" action="ppaction://hlinksldjump"/>
              </a:rPr>
              <a:t>How to Export information to ITS</a:t>
            </a:r>
            <a:endParaRPr lang="en-ZA" dirty="0" smtClean="0"/>
          </a:p>
          <a:p>
            <a:pPr marL="514350" indent="-514350">
              <a:buFont typeface="+mj-lt"/>
              <a:buAutoNum type="arabicPeriod" startAt="10"/>
            </a:pPr>
            <a:endParaRPr lang="en-ZA" dirty="0"/>
          </a:p>
          <a:p>
            <a:endParaRPr lang="en-ZA" dirty="0"/>
          </a:p>
          <a:p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60394133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55150" y="3274768"/>
            <a:ext cx="4628632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Select the Welcome Screen</a:t>
            </a:r>
            <a:endParaRPr lang="en-ZA" sz="28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 flipV="1">
            <a:off x="789710" y="868234"/>
            <a:ext cx="3365441" cy="288358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rot="5400000">
            <a:off x="220459" y="298983"/>
            <a:ext cx="348792" cy="789709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9803269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6742" y="61998"/>
            <a:ext cx="11992448" cy="6711886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 rot="5400000">
            <a:off x="6044936" y="5411772"/>
            <a:ext cx="716439" cy="203461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4" name="Oval 3"/>
          <p:cNvSpPr/>
          <p:nvPr/>
        </p:nvSpPr>
        <p:spPr>
          <a:xfrm rot="5400000">
            <a:off x="10950672" y="-117704"/>
            <a:ext cx="716439" cy="152059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5" name="Oval 4"/>
          <p:cNvSpPr/>
          <p:nvPr/>
        </p:nvSpPr>
        <p:spPr>
          <a:xfrm rot="5400000">
            <a:off x="1272618" y="6132134"/>
            <a:ext cx="716439" cy="64102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9" name="Rectangle 8"/>
          <p:cNvSpPr/>
          <p:nvPr/>
        </p:nvSpPr>
        <p:spPr>
          <a:xfrm>
            <a:off x="0" y="68094"/>
            <a:ext cx="3100135" cy="84572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Oval 5"/>
          <p:cNvSpPr/>
          <p:nvPr/>
        </p:nvSpPr>
        <p:spPr>
          <a:xfrm rot="5400000">
            <a:off x="560894" y="589175"/>
            <a:ext cx="348792" cy="64102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8" name="TextBox 7"/>
          <p:cNvSpPr txBox="1"/>
          <p:nvPr/>
        </p:nvSpPr>
        <p:spPr>
          <a:xfrm>
            <a:off x="4724049" y="5170469"/>
            <a:ext cx="420063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Status information</a:t>
            </a:r>
          </a:p>
        </p:txBody>
      </p:sp>
      <p:sp>
        <p:nvSpPr>
          <p:cNvPr id="10" name="TextBox 9"/>
          <p:cNvSpPr txBox="1"/>
          <p:nvPr/>
        </p:nvSpPr>
        <p:spPr>
          <a:xfrm>
            <a:off x="4724049" y="198570"/>
            <a:ext cx="420063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THE WELCOME SCREEN</a:t>
            </a:r>
          </a:p>
        </p:txBody>
      </p:sp>
      <p:sp>
        <p:nvSpPr>
          <p:cNvPr id="11" name="Rectangle 10"/>
          <p:cNvSpPr/>
          <p:nvPr/>
        </p:nvSpPr>
        <p:spPr>
          <a:xfrm>
            <a:off x="77813" y="6029781"/>
            <a:ext cx="796095" cy="84572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2" name="Rectangle 11"/>
          <p:cNvSpPr/>
          <p:nvPr/>
        </p:nvSpPr>
        <p:spPr>
          <a:xfrm>
            <a:off x="11308891" y="6029781"/>
            <a:ext cx="796095" cy="84572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6591302" y="5738024"/>
            <a:ext cx="310022" cy="33283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4724049" y="4151829"/>
            <a:ext cx="420063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Navigation buttons</a:t>
            </a:r>
          </a:p>
        </p:txBody>
      </p:sp>
      <p:cxnSp>
        <p:nvCxnSpPr>
          <p:cNvPr id="17" name="Straight Arrow Connector 16"/>
          <p:cNvCxnSpPr>
            <a:stCxn id="16" idx="1"/>
          </p:cNvCxnSpPr>
          <p:nvPr/>
        </p:nvCxnSpPr>
        <p:spPr>
          <a:xfrm flipH="1">
            <a:off x="873909" y="4444217"/>
            <a:ext cx="3850140" cy="1548583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3"/>
          </p:cNvCxnSpPr>
          <p:nvPr/>
        </p:nvCxnSpPr>
        <p:spPr>
          <a:xfrm>
            <a:off x="8924679" y="4444217"/>
            <a:ext cx="2311253" cy="1650209"/>
          </a:xfrm>
          <a:prstGeom prst="straightConnector1">
            <a:avLst/>
          </a:prstGeom>
          <a:ln w="76200">
            <a:solidFill>
              <a:srgbClr val="00B05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7506308" y="1715917"/>
            <a:ext cx="420063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Status information</a:t>
            </a:r>
          </a:p>
        </p:txBody>
      </p:sp>
      <p:cxnSp>
        <p:nvCxnSpPr>
          <p:cNvPr id="26" name="Straight Arrow Connector 25"/>
          <p:cNvCxnSpPr>
            <a:stCxn id="25" idx="0"/>
          </p:cNvCxnSpPr>
          <p:nvPr/>
        </p:nvCxnSpPr>
        <p:spPr>
          <a:xfrm flipV="1">
            <a:off x="9606623" y="1000814"/>
            <a:ext cx="1310759" cy="7151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1" name="TextBox 30"/>
          <p:cNvSpPr txBox="1"/>
          <p:nvPr/>
        </p:nvSpPr>
        <p:spPr>
          <a:xfrm>
            <a:off x="3477140" y="1928978"/>
            <a:ext cx="2757405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System Information</a:t>
            </a:r>
          </a:p>
        </p:txBody>
      </p:sp>
      <p:cxnSp>
        <p:nvCxnSpPr>
          <p:cNvPr id="32" name="Straight Arrow Connector 31"/>
          <p:cNvCxnSpPr/>
          <p:nvPr/>
        </p:nvCxnSpPr>
        <p:spPr>
          <a:xfrm flipH="1" flipV="1">
            <a:off x="2205377" y="1827352"/>
            <a:ext cx="1235967" cy="6402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6" name="Straight Arrow Connector 35"/>
          <p:cNvCxnSpPr>
            <a:stCxn id="31" idx="1"/>
          </p:cNvCxnSpPr>
          <p:nvPr/>
        </p:nvCxnSpPr>
        <p:spPr>
          <a:xfrm flipH="1">
            <a:off x="2341418" y="2467587"/>
            <a:ext cx="1135722" cy="83099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1" name="TextBox 20"/>
          <p:cNvSpPr txBox="1"/>
          <p:nvPr/>
        </p:nvSpPr>
        <p:spPr>
          <a:xfrm>
            <a:off x="8696439" y="6178365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3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285435651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6883" cy="6400800"/>
          </a:xfrm>
          <a:prstGeom prst="rect">
            <a:avLst/>
          </a:prstGeom>
        </p:spPr>
      </p:pic>
      <p:sp>
        <p:nvSpPr>
          <p:cNvPr id="11" name="Oval 10"/>
          <p:cNvSpPr/>
          <p:nvPr/>
        </p:nvSpPr>
        <p:spPr>
          <a:xfrm rot="5400000">
            <a:off x="1231612" y="272811"/>
            <a:ext cx="446230" cy="10806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cxnSp>
        <p:nvCxnSpPr>
          <p:cNvPr id="12" name="Straight Arrow Connector 11"/>
          <p:cNvCxnSpPr/>
          <p:nvPr/>
        </p:nvCxnSpPr>
        <p:spPr>
          <a:xfrm flipH="1">
            <a:off x="1995055" y="809074"/>
            <a:ext cx="3602182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5597237" y="459611"/>
            <a:ext cx="186622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THE GRID</a:t>
            </a:r>
          </a:p>
        </p:txBody>
      </p:sp>
      <p:sp>
        <p:nvSpPr>
          <p:cNvPr id="17" name="Rectangle 16"/>
          <p:cNvSpPr/>
          <p:nvPr/>
        </p:nvSpPr>
        <p:spPr>
          <a:xfrm>
            <a:off x="0" y="1174800"/>
            <a:ext cx="1274618" cy="22057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8" name="Rectangle 17"/>
          <p:cNvSpPr/>
          <p:nvPr/>
        </p:nvSpPr>
        <p:spPr>
          <a:xfrm>
            <a:off x="1357746" y="1174800"/>
            <a:ext cx="928254" cy="2205710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9" name="TextBox 18"/>
          <p:cNvSpPr txBox="1"/>
          <p:nvPr/>
        </p:nvSpPr>
        <p:spPr>
          <a:xfrm>
            <a:off x="105981" y="4064890"/>
            <a:ext cx="2337274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The number of classes per course</a:t>
            </a:r>
          </a:p>
        </p:txBody>
      </p:sp>
      <p:cxnSp>
        <p:nvCxnSpPr>
          <p:cNvPr id="20" name="Straight Arrow Connector 19"/>
          <p:cNvCxnSpPr>
            <a:stCxn id="19" idx="0"/>
          </p:cNvCxnSpPr>
          <p:nvPr/>
        </p:nvCxnSpPr>
        <p:spPr>
          <a:xfrm flipH="1" flipV="1">
            <a:off x="914399" y="3372166"/>
            <a:ext cx="360219" cy="69272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9" idx="0"/>
            <a:endCxn id="18" idx="2"/>
          </p:cNvCxnSpPr>
          <p:nvPr/>
        </p:nvCxnSpPr>
        <p:spPr>
          <a:xfrm flipV="1">
            <a:off x="1274618" y="3380510"/>
            <a:ext cx="547255" cy="6843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ectangle 24"/>
          <p:cNvSpPr/>
          <p:nvPr/>
        </p:nvSpPr>
        <p:spPr>
          <a:xfrm>
            <a:off x="2872747" y="1618149"/>
            <a:ext cx="928254" cy="296770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Oval 25"/>
          <p:cNvSpPr/>
          <p:nvPr/>
        </p:nvSpPr>
        <p:spPr>
          <a:xfrm rot="5400000">
            <a:off x="3919396" y="841326"/>
            <a:ext cx="446230" cy="10806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27" name="Oval 26"/>
          <p:cNvSpPr/>
          <p:nvPr/>
        </p:nvSpPr>
        <p:spPr>
          <a:xfrm rot="5400000">
            <a:off x="5971164" y="841326"/>
            <a:ext cx="446230" cy="10806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28" name="TextBox 27"/>
          <p:cNvSpPr txBox="1"/>
          <p:nvPr/>
        </p:nvSpPr>
        <p:spPr>
          <a:xfrm>
            <a:off x="6790025" y="2937763"/>
            <a:ext cx="4570702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The Grid 5x7</a:t>
            </a:r>
          </a:p>
          <a:p>
            <a:r>
              <a:rPr lang="en-ZA" sz="3200" dirty="0" smtClean="0"/>
              <a:t>Means 5 day cycle with 7 periods per day</a:t>
            </a:r>
          </a:p>
        </p:txBody>
      </p:sp>
      <p:cxnSp>
        <p:nvCxnSpPr>
          <p:cNvPr id="29" name="Straight Arrow Connector 28"/>
          <p:cNvCxnSpPr/>
          <p:nvPr/>
        </p:nvCxnSpPr>
        <p:spPr>
          <a:xfrm flipH="1" flipV="1">
            <a:off x="3801001" y="3228109"/>
            <a:ext cx="2989024" cy="53198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1" name="Straight Arrow Connector 30"/>
          <p:cNvCxnSpPr>
            <a:stCxn id="28" idx="1"/>
          </p:cNvCxnSpPr>
          <p:nvPr/>
        </p:nvCxnSpPr>
        <p:spPr>
          <a:xfrm flipH="1" flipV="1">
            <a:off x="4488873" y="1717965"/>
            <a:ext cx="2301152" cy="20046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4" name="Straight Arrow Connector 33"/>
          <p:cNvCxnSpPr>
            <a:stCxn id="28" idx="1"/>
          </p:cNvCxnSpPr>
          <p:nvPr/>
        </p:nvCxnSpPr>
        <p:spPr>
          <a:xfrm flipH="1" flipV="1">
            <a:off x="6234545" y="1717965"/>
            <a:ext cx="555480" cy="20046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55733176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882"/>
          <a:stretch/>
        </p:blipFill>
        <p:spPr>
          <a:xfrm>
            <a:off x="-13855" y="0"/>
            <a:ext cx="12192000" cy="68580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928255" y="692727"/>
            <a:ext cx="1094510" cy="5264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Oval 3"/>
          <p:cNvSpPr/>
          <p:nvPr/>
        </p:nvSpPr>
        <p:spPr>
          <a:xfrm>
            <a:off x="2951019" y="1219198"/>
            <a:ext cx="2050471" cy="5264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Oval 4"/>
          <p:cNvSpPr/>
          <p:nvPr/>
        </p:nvSpPr>
        <p:spPr>
          <a:xfrm>
            <a:off x="4918362" y="1219198"/>
            <a:ext cx="2022763" cy="52647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3976254" y="3069010"/>
            <a:ext cx="2921730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u="sng" dirty="0" smtClean="0"/>
              <a:t>Grid 5 x 8</a:t>
            </a:r>
          </a:p>
          <a:p>
            <a:pPr algn="ctr"/>
            <a:r>
              <a:rPr lang="en-ZA" sz="2800" dirty="0" smtClean="0"/>
              <a:t>Means you have a </a:t>
            </a:r>
          </a:p>
          <a:p>
            <a:pPr algn="ctr"/>
            <a:r>
              <a:rPr lang="en-ZA" sz="2800" dirty="0" smtClean="0"/>
              <a:t>5 day cycle </a:t>
            </a:r>
          </a:p>
          <a:p>
            <a:pPr algn="ctr"/>
            <a:r>
              <a:rPr lang="en-ZA" sz="2800" dirty="0" smtClean="0"/>
              <a:t>with </a:t>
            </a:r>
          </a:p>
          <a:p>
            <a:pPr algn="ctr"/>
            <a:r>
              <a:rPr lang="en-ZA" sz="2800" dirty="0" smtClean="0"/>
              <a:t>8 lessons a day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1593273" y="1219198"/>
            <a:ext cx="2382981" cy="26323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3" idx="7"/>
          </p:cNvCxnSpPr>
          <p:nvPr/>
        </p:nvCxnSpPr>
        <p:spPr>
          <a:xfrm>
            <a:off x="1862478" y="769827"/>
            <a:ext cx="3720904" cy="3394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>
            <a:off x="2014878" y="922227"/>
            <a:ext cx="936141" cy="3740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9243827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224793" cy="6858000"/>
          </a:xfrm>
          <a:prstGeom prst="rect">
            <a:avLst/>
          </a:prstGeom>
        </p:spPr>
      </p:pic>
      <p:sp>
        <p:nvSpPr>
          <p:cNvPr id="19" name="TextBox 18"/>
          <p:cNvSpPr txBox="1"/>
          <p:nvPr/>
        </p:nvSpPr>
        <p:spPr>
          <a:xfrm>
            <a:off x="4091234" y="263951"/>
            <a:ext cx="4873658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PLEASE STUDY THIS SCREEN</a:t>
            </a:r>
          </a:p>
        </p:txBody>
      </p:sp>
      <p:sp>
        <p:nvSpPr>
          <p:cNvPr id="20" name="Oval 19"/>
          <p:cNvSpPr/>
          <p:nvPr/>
        </p:nvSpPr>
        <p:spPr>
          <a:xfrm rot="5400000">
            <a:off x="11464787" y="6049627"/>
            <a:ext cx="787138" cy="80213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21" name="Oval 20"/>
          <p:cNvSpPr/>
          <p:nvPr/>
        </p:nvSpPr>
        <p:spPr>
          <a:xfrm rot="5400000">
            <a:off x="5893232" y="5510956"/>
            <a:ext cx="631998" cy="2034617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22" name="TextBox 21"/>
          <p:cNvSpPr txBox="1"/>
          <p:nvPr/>
        </p:nvSpPr>
        <p:spPr>
          <a:xfrm>
            <a:off x="159041" y="4684603"/>
            <a:ext cx="11944976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00B050"/>
            </a:solidFill>
          </a:ln>
        </p:spPr>
        <p:txBody>
          <a:bodyPr wrap="square" rtlCol="0">
            <a:spAutoFit/>
          </a:bodyPr>
          <a:lstStyle/>
          <a:p>
            <a:r>
              <a:rPr lang="en-ZA" sz="2400" b="1" u="sng" dirty="0" smtClean="0"/>
              <a:t>FREEDOM OF CHOICE </a:t>
            </a:r>
            <a:r>
              <a:rPr lang="en-ZA" sz="2400" dirty="0" smtClean="0"/>
              <a:t>The user can click and rename any information in the </a:t>
            </a:r>
            <a:r>
              <a:rPr lang="en-ZA" sz="2400" b="1" dirty="0" smtClean="0">
                <a:solidFill>
                  <a:srgbClr val="FF0000"/>
                </a:solidFill>
              </a:rPr>
              <a:t>RED</a:t>
            </a:r>
            <a:r>
              <a:rPr lang="en-ZA" sz="2400" dirty="0" smtClean="0"/>
              <a:t> rectangles. The tabs in the </a:t>
            </a:r>
            <a:r>
              <a:rPr lang="en-ZA" sz="2400" b="1" dirty="0" smtClean="0">
                <a:solidFill>
                  <a:srgbClr val="00B050"/>
                </a:solidFill>
              </a:rPr>
              <a:t>GREEN</a:t>
            </a:r>
            <a:r>
              <a:rPr lang="en-ZA" sz="2400" dirty="0" smtClean="0"/>
              <a:t> rectangle / oval /circle are used for navigation. The information in the </a:t>
            </a:r>
            <a:r>
              <a:rPr lang="en-ZA" sz="2400" b="1" dirty="0" smtClean="0">
                <a:solidFill>
                  <a:schemeClr val="accent1">
                    <a:lumMod val="50000"/>
                  </a:schemeClr>
                </a:solidFill>
              </a:rPr>
              <a:t>BLUE</a:t>
            </a:r>
            <a:r>
              <a:rPr lang="en-ZA" sz="2400" dirty="0" smtClean="0"/>
              <a:t> oval/circle is for information / status of progress made by the user.</a:t>
            </a:r>
            <a:endParaRPr lang="en-ZA" sz="2000" dirty="0"/>
          </a:p>
        </p:txBody>
      </p:sp>
      <p:sp>
        <p:nvSpPr>
          <p:cNvPr id="23" name="Rectangle 22"/>
          <p:cNvSpPr/>
          <p:nvPr/>
        </p:nvSpPr>
        <p:spPr>
          <a:xfrm>
            <a:off x="0" y="68094"/>
            <a:ext cx="3100135" cy="845728"/>
          </a:xfrm>
          <a:prstGeom prst="rect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4" name="Rectangle 23"/>
          <p:cNvSpPr/>
          <p:nvPr/>
        </p:nvSpPr>
        <p:spPr>
          <a:xfrm>
            <a:off x="0" y="948181"/>
            <a:ext cx="2244435" cy="2640145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5" name="Rectangle 24"/>
          <p:cNvSpPr/>
          <p:nvPr/>
        </p:nvSpPr>
        <p:spPr>
          <a:xfrm>
            <a:off x="2895600" y="1112677"/>
            <a:ext cx="6063616" cy="559134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6" name="Rectangle 25"/>
          <p:cNvSpPr/>
          <p:nvPr/>
        </p:nvSpPr>
        <p:spPr>
          <a:xfrm>
            <a:off x="2994581" y="1685547"/>
            <a:ext cx="898546" cy="2999056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7" name="Rectangle 26"/>
          <p:cNvSpPr/>
          <p:nvPr/>
        </p:nvSpPr>
        <p:spPr>
          <a:xfrm>
            <a:off x="3893127" y="1685547"/>
            <a:ext cx="5066089" cy="363593"/>
          </a:xfrm>
          <a:prstGeom prst="rect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8" name="Oval 27"/>
          <p:cNvSpPr/>
          <p:nvPr/>
        </p:nvSpPr>
        <p:spPr>
          <a:xfrm rot="5400000">
            <a:off x="11123427" y="-47022"/>
            <a:ext cx="631998" cy="1159497"/>
          </a:xfrm>
          <a:prstGeom prst="ellipse">
            <a:avLst/>
          </a:prstGeom>
          <a:noFill/>
          <a:ln w="76200">
            <a:solidFill>
              <a:schemeClr val="accent1">
                <a:lumMod val="50000"/>
              </a:schemeClr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29" name="Oval 28"/>
          <p:cNvSpPr/>
          <p:nvPr/>
        </p:nvSpPr>
        <p:spPr>
          <a:xfrm rot="5400000">
            <a:off x="10628023" y="6049627"/>
            <a:ext cx="787138" cy="80213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30" name="Oval 29"/>
          <p:cNvSpPr/>
          <p:nvPr/>
        </p:nvSpPr>
        <p:spPr>
          <a:xfrm rot="5400000">
            <a:off x="166538" y="6063364"/>
            <a:ext cx="787138" cy="802133"/>
          </a:xfrm>
          <a:prstGeom prst="ellipse">
            <a:avLst/>
          </a:prstGeom>
          <a:noFill/>
          <a:ln w="76200">
            <a:solidFill>
              <a:srgbClr val="00B05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</p:spTree>
    <p:extLst>
      <p:ext uri="{BB962C8B-B14F-4D97-AF65-F5344CB8AC3E}">
        <p14:creationId xmlns:p14="http://schemas.microsoft.com/office/powerpoint/2010/main" val="7425363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" y="0"/>
            <a:ext cx="5821763" cy="3280528"/>
          </a:xfrm>
          <a:prstGeom prst="rect">
            <a:avLst/>
          </a:prstGeom>
        </p:spPr>
      </p:pic>
      <p:pic>
        <p:nvPicPr>
          <p:cNvPr id="3" name="Picture 2"/>
          <p:cNvPicPr/>
          <p:nvPr/>
        </p:nvPicPr>
        <p:blipFill>
          <a:blip r:embed="rId3"/>
          <a:stretch>
            <a:fillRect/>
          </a:stretch>
        </p:blipFill>
        <p:spPr>
          <a:xfrm>
            <a:off x="7539071" y="4523223"/>
            <a:ext cx="3995419" cy="2083324"/>
          </a:xfrm>
          <a:prstGeom prst="rect">
            <a:avLst/>
          </a:prstGeom>
        </p:spPr>
      </p:pic>
      <p:pic>
        <p:nvPicPr>
          <p:cNvPr id="4" name="Picture 3"/>
          <p:cNvPicPr/>
          <p:nvPr/>
        </p:nvPicPr>
        <p:blipFill>
          <a:blip r:embed="rId4"/>
          <a:stretch>
            <a:fillRect/>
          </a:stretch>
        </p:blipFill>
        <p:spPr>
          <a:xfrm>
            <a:off x="7539071" y="806826"/>
            <a:ext cx="3995420" cy="2308225"/>
          </a:xfrm>
          <a:prstGeom prst="rect">
            <a:avLst/>
          </a:prstGeom>
        </p:spPr>
      </p:pic>
      <p:pic>
        <p:nvPicPr>
          <p:cNvPr id="5" name="Picture 4"/>
          <p:cNvPicPr/>
          <p:nvPr/>
        </p:nvPicPr>
        <p:blipFill>
          <a:blip r:embed="rId5"/>
          <a:stretch>
            <a:fillRect/>
          </a:stretch>
        </p:blipFill>
        <p:spPr>
          <a:xfrm>
            <a:off x="3259396" y="3764123"/>
            <a:ext cx="2392680" cy="292608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40965" y="139312"/>
            <a:ext cx="5706491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Double click and Rename days</a:t>
            </a:r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4176075" y="707322"/>
            <a:ext cx="2164890" cy="995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>
            <a:off x="6330810" y="724087"/>
            <a:ext cx="1208261" cy="7900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4" name="TextBox 13"/>
          <p:cNvSpPr txBox="1"/>
          <p:nvPr/>
        </p:nvSpPr>
        <p:spPr>
          <a:xfrm>
            <a:off x="107598" y="4185501"/>
            <a:ext cx="2868978" cy="255454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Double click and change number of classes, or Rename classes</a:t>
            </a:r>
          </a:p>
        </p:txBody>
      </p:sp>
      <p:cxnSp>
        <p:nvCxnSpPr>
          <p:cNvPr id="15" name="Straight Arrow Connector 14"/>
          <p:cNvCxnSpPr>
            <a:stCxn id="14" idx="0"/>
          </p:cNvCxnSpPr>
          <p:nvPr/>
        </p:nvCxnSpPr>
        <p:spPr>
          <a:xfrm flipH="1" flipV="1">
            <a:off x="509047" y="914400"/>
            <a:ext cx="1033040" cy="327110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4" idx="0"/>
          </p:cNvCxnSpPr>
          <p:nvPr/>
        </p:nvCxnSpPr>
        <p:spPr>
          <a:xfrm flipV="1">
            <a:off x="1542087" y="3764124"/>
            <a:ext cx="1717309" cy="42137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6223211" y="3280528"/>
            <a:ext cx="5706491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Double click and allocate blocked periods (</a:t>
            </a:r>
            <a:r>
              <a:rPr lang="en-ZA" sz="3200" b="1" u="sng" dirty="0" err="1" smtClean="0"/>
              <a:t>eg</a:t>
            </a:r>
            <a:r>
              <a:rPr lang="en-ZA" sz="3200" b="1" u="sng" dirty="0" smtClean="0"/>
              <a:t>. Assembly)</a:t>
            </a:r>
          </a:p>
        </p:txBody>
      </p:sp>
      <p:cxnSp>
        <p:nvCxnSpPr>
          <p:cNvPr id="28" name="Straight Arrow Connector 27"/>
          <p:cNvCxnSpPr/>
          <p:nvPr/>
        </p:nvCxnSpPr>
        <p:spPr>
          <a:xfrm flipH="1" flipV="1">
            <a:off x="2177648" y="980388"/>
            <a:ext cx="4054985" cy="23237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0" name="Straight Arrow Connector 29"/>
          <p:cNvCxnSpPr/>
          <p:nvPr/>
        </p:nvCxnSpPr>
        <p:spPr>
          <a:xfrm>
            <a:off x="6232633" y="4357746"/>
            <a:ext cx="2375365" cy="10204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/>
          <p:nvPr/>
        </p:nvCxnSpPr>
        <p:spPr>
          <a:xfrm>
            <a:off x="6232633" y="4357746"/>
            <a:ext cx="2025247" cy="61960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10626437" y="6109855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6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28791426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879"/>
          <a:stretch/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2662927" y="1246909"/>
            <a:ext cx="2499964" cy="21820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Oval 4"/>
          <p:cNvSpPr/>
          <p:nvPr/>
        </p:nvSpPr>
        <p:spPr>
          <a:xfrm rot="5400000">
            <a:off x="1779522" y="523602"/>
            <a:ext cx="904973" cy="861837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6" name="TextBox 5"/>
          <p:cNvSpPr txBox="1"/>
          <p:nvPr/>
        </p:nvSpPr>
        <p:spPr>
          <a:xfrm>
            <a:off x="5162890" y="3136613"/>
            <a:ext cx="1866220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VENUES</a:t>
            </a:r>
          </a:p>
        </p:txBody>
      </p:sp>
    </p:spTree>
    <p:extLst>
      <p:ext uri="{BB962C8B-B14F-4D97-AF65-F5344CB8AC3E}">
        <p14:creationId xmlns:p14="http://schemas.microsoft.com/office/powerpoint/2010/main" val="52781034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77820" y="84842"/>
            <a:ext cx="12045050" cy="6655323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H="1" flipV="1">
            <a:off x="895546" y="1244338"/>
            <a:ext cx="3817856" cy="136688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2207392" y="4458879"/>
            <a:ext cx="8197372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Click on Add room and NAME the room / venue according to the Institution’s policy</a:t>
            </a:r>
          </a:p>
        </p:txBody>
      </p:sp>
      <p:sp>
        <p:nvSpPr>
          <p:cNvPr id="5" name="TextBox 4"/>
          <p:cNvSpPr txBox="1"/>
          <p:nvPr/>
        </p:nvSpPr>
        <p:spPr>
          <a:xfrm>
            <a:off x="10626437" y="6109855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3" action="ppaction://hlinksldjump"/>
              </a:rPr>
              <a:t>BACK TO MAIN MENU</a:t>
            </a:r>
            <a:endParaRPr lang="en-ZA" b="1" dirty="0"/>
          </a:p>
        </p:txBody>
      </p:sp>
      <p:sp>
        <p:nvSpPr>
          <p:cNvPr id="7" name="TextBox 6"/>
          <p:cNvSpPr txBox="1"/>
          <p:nvPr/>
        </p:nvSpPr>
        <p:spPr>
          <a:xfrm>
            <a:off x="4599709" y="130232"/>
            <a:ext cx="7523161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TVET COLLEGES:</a:t>
            </a:r>
          </a:p>
          <a:p>
            <a:r>
              <a:rPr lang="en-ZA" sz="2400" b="1" dirty="0" smtClean="0"/>
              <a:t>BUILDING + FLOOR+ROOM NUMBER A-01-10</a:t>
            </a:r>
          </a:p>
          <a:p>
            <a:r>
              <a:rPr lang="en-ZA" sz="2400" b="1" dirty="0" smtClean="0"/>
              <a:t>BUILDING = A,B,C </a:t>
            </a:r>
            <a:r>
              <a:rPr lang="en-ZA" sz="2400" b="1" dirty="0" err="1" smtClean="0"/>
              <a:t>etc</a:t>
            </a:r>
            <a:endParaRPr lang="en-ZA" sz="2400" b="1" dirty="0" smtClean="0"/>
          </a:p>
          <a:p>
            <a:r>
              <a:rPr lang="en-ZA" sz="2400" b="1" dirty="0" smtClean="0"/>
              <a:t>FLOOR = 00 (ground floor), 01 (1</a:t>
            </a:r>
            <a:r>
              <a:rPr lang="en-ZA" sz="2400" b="1" baseline="30000" dirty="0" smtClean="0"/>
              <a:t>st</a:t>
            </a:r>
            <a:r>
              <a:rPr lang="en-ZA" sz="2400" b="1" dirty="0" smtClean="0"/>
              <a:t> floor), 02 – (2</a:t>
            </a:r>
            <a:r>
              <a:rPr lang="en-ZA" sz="2400" b="1" baseline="30000" dirty="0" smtClean="0"/>
              <a:t>nd</a:t>
            </a:r>
            <a:r>
              <a:rPr lang="en-ZA" sz="2400" b="1" dirty="0" smtClean="0"/>
              <a:t> floor)</a:t>
            </a:r>
          </a:p>
          <a:p>
            <a:r>
              <a:rPr lang="en-ZA" sz="2400" b="1" dirty="0" smtClean="0"/>
              <a:t>ROOM = 01 – 10 or more</a:t>
            </a:r>
          </a:p>
        </p:txBody>
      </p:sp>
      <p:sp>
        <p:nvSpPr>
          <p:cNvPr id="8" name="TextBox 7"/>
          <p:cNvSpPr txBox="1"/>
          <p:nvPr/>
        </p:nvSpPr>
        <p:spPr>
          <a:xfrm>
            <a:off x="5070764" y="3144982"/>
            <a:ext cx="2341418" cy="369332"/>
          </a:xfrm>
          <a:prstGeom prst="rect">
            <a:avLst/>
          </a:prstGeom>
          <a:solidFill>
            <a:schemeClr val="bg1"/>
          </a:solidFill>
          <a:ln w="38100">
            <a:solidFill>
              <a:srgbClr val="00B0F0"/>
            </a:solidFill>
          </a:ln>
        </p:spPr>
        <p:txBody>
          <a:bodyPr wrap="square" rtlCol="0">
            <a:spAutoFit/>
          </a:bodyPr>
          <a:lstStyle/>
          <a:p>
            <a:r>
              <a:rPr lang="en-ZA" dirty="0" smtClean="0"/>
              <a:t>A-01-10</a:t>
            </a:r>
            <a:endParaRPr lang="en-ZA" dirty="0"/>
          </a:p>
        </p:txBody>
      </p:sp>
    </p:spTree>
    <p:extLst>
      <p:ext uri="{BB962C8B-B14F-4D97-AF65-F5344CB8AC3E}">
        <p14:creationId xmlns:p14="http://schemas.microsoft.com/office/powerpoint/2010/main" val="4247339215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237"/>
          <a:stretch/>
        </p:blipFill>
        <p:spPr>
          <a:xfrm>
            <a:off x="0" y="-1"/>
            <a:ext cx="12142106" cy="673330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381999" y="1119884"/>
            <a:ext cx="3574473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Built in Timetable Alerts </a:t>
            </a:r>
          </a:p>
          <a:p>
            <a:pPr algn="ctr"/>
            <a:endParaRPr lang="en-ZA" sz="2800" dirty="0"/>
          </a:p>
          <a:p>
            <a:pPr algn="ctr"/>
            <a:endParaRPr lang="en-ZA" sz="2800" dirty="0" smtClean="0"/>
          </a:p>
          <a:p>
            <a:pPr algn="ctr"/>
            <a:endParaRPr lang="en-ZA" sz="2800" dirty="0"/>
          </a:p>
        </p:txBody>
      </p:sp>
      <p:sp>
        <p:nvSpPr>
          <p:cNvPr id="4" name="Oval 3"/>
          <p:cNvSpPr/>
          <p:nvPr/>
        </p:nvSpPr>
        <p:spPr>
          <a:xfrm>
            <a:off x="1163782" y="457200"/>
            <a:ext cx="845127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pic>
        <p:nvPicPr>
          <p:cNvPr id="6" name="Picture 5"/>
          <p:cNvPicPr>
            <a:picLocks noChangeAspect="1"/>
          </p:cNvPicPr>
          <p:nvPr/>
        </p:nvPicPr>
        <p:blipFill rotWithShape="1">
          <a:blip r:embed="rId3"/>
          <a:srcRect l="18166" t="15572" r="10346" b="13358"/>
          <a:stretch/>
        </p:blipFill>
        <p:spPr>
          <a:xfrm>
            <a:off x="8936180" y="2269808"/>
            <a:ext cx="1052946" cy="942109"/>
          </a:xfrm>
          <a:prstGeom prst="rect">
            <a:avLst/>
          </a:prstGeom>
        </p:spPr>
      </p:pic>
      <p:sp>
        <p:nvSpPr>
          <p:cNvPr id="7" name="Oval 6"/>
          <p:cNvSpPr/>
          <p:nvPr/>
        </p:nvSpPr>
        <p:spPr>
          <a:xfrm>
            <a:off x="5070764" y="6082144"/>
            <a:ext cx="2299854" cy="65116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8" name="Straight Arrow Connector 7"/>
          <p:cNvCxnSpPr>
            <a:stCxn id="3" idx="1"/>
          </p:cNvCxnSpPr>
          <p:nvPr/>
        </p:nvCxnSpPr>
        <p:spPr>
          <a:xfrm flipH="1" flipV="1">
            <a:off x="2175164" y="914400"/>
            <a:ext cx="6206835" cy="13288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1"/>
          </p:cNvCxnSpPr>
          <p:nvPr/>
        </p:nvCxnSpPr>
        <p:spPr>
          <a:xfrm flipH="1">
            <a:off x="6373092" y="2243269"/>
            <a:ext cx="2008907" cy="371418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8381998" y="3751081"/>
            <a:ext cx="3574473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The meaning of the “alert button” is to inform you that you still have outstanding information</a:t>
            </a:r>
            <a:endParaRPr lang="en-ZA" sz="2800" dirty="0"/>
          </a:p>
        </p:txBody>
      </p:sp>
      <p:pic>
        <p:nvPicPr>
          <p:cNvPr id="16" name="Picture 15"/>
          <p:cNvPicPr>
            <a:picLocks noChangeAspect="1"/>
          </p:cNvPicPr>
          <p:nvPr/>
        </p:nvPicPr>
        <p:blipFill rotWithShape="1">
          <a:blip r:embed="rId4"/>
          <a:srcRect t="14233" r="7101" b="11187"/>
          <a:stretch/>
        </p:blipFill>
        <p:spPr>
          <a:xfrm>
            <a:off x="10521773" y="2270694"/>
            <a:ext cx="894371" cy="941223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22920431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2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6378"/>
          <a:stretch/>
        </p:blipFill>
        <p:spPr>
          <a:xfrm>
            <a:off x="0" y="0"/>
            <a:ext cx="1218671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170218" y="4573232"/>
            <a:ext cx="3421054" cy="120032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The user can click and drag a subject allocation to a teacher</a:t>
            </a:r>
            <a:endParaRPr lang="en-ZA" sz="2400" dirty="0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5700636" y="3432463"/>
            <a:ext cx="0" cy="114076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11" idx="3"/>
          </p:cNvCxnSpPr>
          <p:nvPr/>
        </p:nvCxnSpPr>
        <p:spPr>
          <a:xfrm flipH="1">
            <a:off x="2466109" y="3362045"/>
            <a:ext cx="2807830" cy="26092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Oval 10"/>
          <p:cNvSpPr/>
          <p:nvPr/>
        </p:nvSpPr>
        <p:spPr>
          <a:xfrm>
            <a:off x="5150173" y="2971800"/>
            <a:ext cx="845127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/>
          <p:cNvSpPr txBox="1"/>
          <p:nvPr/>
        </p:nvSpPr>
        <p:spPr>
          <a:xfrm>
            <a:off x="6560634" y="181956"/>
            <a:ext cx="3802566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Assigning Subjects: Option 1</a:t>
            </a:r>
          </a:p>
          <a:p>
            <a:pPr algn="ctr"/>
            <a:r>
              <a:rPr lang="en-ZA" sz="2400" dirty="0" smtClean="0"/>
              <a:t>Periods Tab </a:t>
            </a:r>
            <a:r>
              <a:rPr lang="en-ZA" sz="2400" dirty="0" smtClean="0">
                <a:cs typeface="Arial" panose="020B0604020202020204" pitchFamily="34" charset="0"/>
              </a:rPr>
              <a:t>&gt; Teachers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713742514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28154"/>
            <a:ext cx="12306300" cy="6934200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595745" y="0"/>
            <a:ext cx="2646219" cy="10806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sp>
        <p:nvSpPr>
          <p:cNvPr id="4" name="TextBox 3"/>
          <p:cNvSpPr txBox="1"/>
          <p:nvPr/>
        </p:nvSpPr>
        <p:spPr>
          <a:xfrm>
            <a:off x="4532168" y="332509"/>
            <a:ext cx="3960668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400" b="1" dirty="0" smtClean="0"/>
              <a:t>GO TO www.timetable.co.za</a:t>
            </a:r>
            <a:endParaRPr lang="en-ZA" sz="2400" b="1" dirty="0"/>
          </a:p>
        </p:txBody>
      </p:sp>
      <p:sp>
        <p:nvSpPr>
          <p:cNvPr id="6" name="Oval 5"/>
          <p:cNvSpPr/>
          <p:nvPr/>
        </p:nvSpPr>
        <p:spPr>
          <a:xfrm>
            <a:off x="5029200" y="5070764"/>
            <a:ext cx="2646219" cy="108065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cxnSp>
        <p:nvCxnSpPr>
          <p:cNvPr id="8" name="Straight Arrow Connector 7"/>
          <p:cNvCxnSpPr>
            <a:stCxn id="4" idx="1"/>
            <a:endCxn id="3" idx="6"/>
          </p:cNvCxnSpPr>
          <p:nvPr/>
        </p:nvCxnSpPr>
        <p:spPr>
          <a:xfrm flipH="1" flipV="1">
            <a:off x="3241964" y="540328"/>
            <a:ext cx="1290204" cy="2301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/>
          <p:nvPr/>
        </p:nvCxnSpPr>
        <p:spPr>
          <a:xfrm>
            <a:off x="1918854" y="1141770"/>
            <a:ext cx="3886201" cy="392899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0848908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09575" y="-228600"/>
            <a:ext cx="13011150" cy="7315200"/>
          </a:xfrm>
          <a:prstGeom prst="rect">
            <a:avLst/>
          </a:prstGeom>
        </p:spPr>
      </p:pic>
      <p:cxnSp>
        <p:nvCxnSpPr>
          <p:cNvPr id="3" name="Straight Arrow Connector 2"/>
          <p:cNvCxnSpPr/>
          <p:nvPr/>
        </p:nvCxnSpPr>
        <p:spPr>
          <a:xfrm flipV="1">
            <a:off x="5638800" y="3260193"/>
            <a:ext cx="0" cy="135555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4" name="TextBox 3"/>
          <p:cNvSpPr txBox="1"/>
          <p:nvPr/>
        </p:nvSpPr>
        <p:spPr>
          <a:xfrm>
            <a:off x="4170218" y="4573232"/>
            <a:ext cx="3421054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The subject is now allocated to a teacher</a:t>
            </a:r>
            <a:endParaRPr lang="en-ZA" sz="2400" dirty="0"/>
          </a:p>
        </p:txBody>
      </p:sp>
      <p:sp>
        <p:nvSpPr>
          <p:cNvPr id="6" name="Oval 5"/>
          <p:cNvSpPr/>
          <p:nvPr/>
        </p:nvSpPr>
        <p:spPr>
          <a:xfrm>
            <a:off x="5035618" y="2802993"/>
            <a:ext cx="845127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7" name="Straight Arrow Connector 6"/>
          <p:cNvCxnSpPr/>
          <p:nvPr/>
        </p:nvCxnSpPr>
        <p:spPr>
          <a:xfrm flipH="1">
            <a:off x="2382982" y="3260193"/>
            <a:ext cx="2859059" cy="25133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TextBox 24"/>
          <p:cNvSpPr txBox="1"/>
          <p:nvPr/>
        </p:nvSpPr>
        <p:spPr>
          <a:xfrm>
            <a:off x="8034598" y="3784754"/>
            <a:ext cx="3421054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These subjects are allocated</a:t>
            </a:r>
            <a:endParaRPr lang="en-ZA" sz="2400" dirty="0"/>
          </a:p>
        </p:txBody>
      </p:sp>
      <p:cxnSp>
        <p:nvCxnSpPr>
          <p:cNvPr id="26" name="Straight Arrow Connector 25"/>
          <p:cNvCxnSpPr>
            <a:stCxn id="25" idx="0"/>
          </p:cNvCxnSpPr>
          <p:nvPr/>
        </p:nvCxnSpPr>
        <p:spPr>
          <a:xfrm flipH="1" flipV="1">
            <a:off x="7897091" y="3106975"/>
            <a:ext cx="1848034" cy="67777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8" name="Straight Arrow Connector 27"/>
          <p:cNvCxnSpPr>
            <a:stCxn id="25" idx="0"/>
          </p:cNvCxnSpPr>
          <p:nvPr/>
        </p:nvCxnSpPr>
        <p:spPr>
          <a:xfrm flipH="1" flipV="1">
            <a:off x="9573491" y="3031593"/>
            <a:ext cx="171634" cy="75316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2" name="Straight Arrow Connector 31"/>
          <p:cNvCxnSpPr>
            <a:stCxn id="25" idx="0"/>
          </p:cNvCxnSpPr>
          <p:nvPr/>
        </p:nvCxnSpPr>
        <p:spPr>
          <a:xfrm flipV="1">
            <a:off x="9745125" y="3031593"/>
            <a:ext cx="1538893" cy="75316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5" name="TextBox 34"/>
          <p:cNvSpPr txBox="1"/>
          <p:nvPr/>
        </p:nvSpPr>
        <p:spPr>
          <a:xfrm>
            <a:off x="7424999" y="1271386"/>
            <a:ext cx="3421054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Subjects/courses in </a:t>
            </a:r>
            <a:r>
              <a:rPr lang="en-ZA" sz="2400" b="1" dirty="0" smtClean="0"/>
              <a:t>brackets</a:t>
            </a:r>
            <a:r>
              <a:rPr lang="en-ZA" sz="2400" dirty="0" smtClean="0"/>
              <a:t> are not allocated</a:t>
            </a:r>
            <a:endParaRPr lang="en-ZA" sz="2400" dirty="0"/>
          </a:p>
        </p:txBody>
      </p:sp>
      <p:cxnSp>
        <p:nvCxnSpPr>
          <p:cNvPr id="36" name="Straight Arrow Connector 35"/>
          <p:cNvCxnSpPr>
            <a:stCxn id="35" idx="1"/>
          </p:cNvCxnSpPr>
          <p:nvPr/>
        </p:nvCxnSpPr>
        <p:spPr>
          <a:xfrm flipH="1">
            <a:off x="5796070" y="1686885"/>
            <a:ext cx="1628929" cy="26146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8" name="Straight Arrow Connector 37"/>
          <p:cNvCxnSpPr>
            <a:stCxn id="35" idx="2"/>
          </p:cNvCxnSpPr>
          <p:nvPr/>
        </p:nvCxnSpPr>
        <p:spPr>
          <a:xfrm>
            <a:off x="9135526" y="2102383"/>
            <a:ext cx="2199673" cy="67894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41" name="Straight Arrow Connector 40"/>
          <p:cNvCxnSpPr/>
          <p:nvPr/>
        </p:nvCxnSpPr>
        <p:spPr>
          <a:xfrm>
            <a:off x="9135526" y="2088735"/>
            <a:ext cx="299419" cy="6412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72605040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0"/>
            <a:ext cx="12192000" cy="6747164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560634" y="181956"/>
            <a:ext cx="3802566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Assigning Subjects: Option 2</a:t>
            </a:r>
          </a:p>
          <a:p>
            <a:pPr algn="ctr"/>
            <a:r>
              <a:rPr lang="en-ZA" sz="2400" dirty="0" smtClean="0"/>
              <a:t>Ties Tab </a:t>
            </a:r>
            <a:endParaRPr lang="en-ZA" sz="2400" dirty="0"/>
          </a:p>
        </p:txBody>
      </p:sp>
      <p:sp>
        <p:nvSpPr>
          <p:cNvPr id="4" name="TextBox 3"/>
          <p:cNvSpPr txBox="1"/>
          <p:nvPr/>
        </p:nvSpPr>
        <p:spPr>
          <a:xfrm>
            <a:off x="7481456" y="4904306"/>
            <a:ext cx="4710545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1. Double click in the Teacher Block</a:t>
            </a:r>
            <a:endParaRPr lang="en-ZA" sz="2400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522830" y="2522393"/>
            <a:ext cx="7343775" cy="1924050"/>
          </a:xfrm>
          <a:prstGeom prst="rect">
            <a:avLst/>
          </a:prstGeom>
        </p:spPr>
      </p:pic>
      <p:cxnSp>
        <p:nvCxnSpPr>
          <p:cNvPr id="6" name="Straight Arrow Connector 5"/>
          <p:cNvCxnSpPr/>
          <p:nvPr/>
        </p:nvCxnSpPr>
        <p:spPr>
          <a:xfrm flipH="1">
            <a:off x="9213273" y="5365971"/>
            <a:ext cx="623454" cy="6607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6411191" y="3352872"/>
            <a:ext cx="5604163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2. This Dialogue window will open. Select teacher and click </a:t>
            </a:r>
            <a:r>
              <a:rPr lang="en-ZA" sz="2400" b="1" dirty="0" smtClean="0"/>
              <a:t>OK</a:t>
            </a:r>
            <a:r>
              <a:rPr lang="en-ZA" sz="2400" dirty="0" smtClean="0"/>
              <a:t> or </a:t>
            </a:r>
            <a:r>
              <a:rPr lang="en-ZA" sz="2400" b="1" dirty="0" smtClean="0"/>
              <a:t>ENTER</a:t>
            </a:r>
            <a:endParaRPr lang="en-ZA" sz="2400" b="1" dirty="0"/>
          </a:p>
        </p:txBody>
      </p:sp>
      <p:cxnSp>
        <p:nvCxnSpPr>
          <p:cNvPr id="10" name="Straight Arrow Connector 9"/>
          <p:cNvCxnSpPr/>
          <p:nvPr/>
        </p:nvCxnSpPr>
        <p:spPr>
          <a:xfrm flipH="1" flipV="1">
            <a:off x="3782291" y="2632435"/>
            <a:ext cx="2628900" cy="11196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9" idx="1"/>
          </p:cNvCxnSpPr>
          <p:nvPr/>
        </p:nvCxnSpPr>
        <p:spPr>
          <a:xfrm flipH="1">
            <a:off x="3782291" y="3768371"/>
            <a:ext cx="2628900" cy="5742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655430970"/>
      </p:ext>
    </p:extLst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948"/>
          <a:stretch/>
        </p:blipFill>
        <p:spPr>
          <a:xfrm>
            <a:off x="108978" y="50669"/>
            <a:ext cx="12056848" cy="6807331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2050472" y="911993"/>
            <a:ext cx="1780307" cy="58097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Oval 3"/>
          <p:cNvSpPr/>
          <p:nvPr/>
        </p:nvSpPr>
        <p:spPr>
          <a:xfrm>
            <a:off x="163468" y="1666920"/>
            <a:ext cx="969818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Oval 4"/>
          <p:cNvSpPr/>
          <p:nvPr/>
        </p:nvSpPr>
        <p:spPr>
          <a:xfrm>
            <a:off x="8763461" y="1651703"/>
            <a:ext cx="1357745" cy="457200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Oval 5"/>
          <p:cNvSpPr/>
          <p:nvPr/>
        </p:nvSpPr>
        <p:spPr>
          <a:xfrm>
            <a:off x="7786254" y="5048820"/>
            <a:ext cx="845128" cy="9779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Oval 6"/>
          <p:cNvSpPr/>
          <p:nvPr/>
        </p:nvSpPr>
        <p:spPr>
          <a:xfrm>
            <a:off x="4045525" y="5167745"/>
            <a:ext cx="2175165" cy="74814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8666525" y="3701414"/>
            <a:ext cx="3421054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These subjects </a:t>
            </a:r>
            <a:r>
              <a:rPr lang="en-ZA" sz="2400" b="1" dirty="0" smtClean="0"/>
              <a:t>are not </a:t>
            </a:r>
            <a:r>
              <a:rPr lang="en-ZA" sz="2400" dirty="0" smtClean="0"/>
              <a:t>allocated</a:t>
            </a:r>
            <a:endParaRPr lang="en-ZA" sz="2400" dirty="0"/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 flipH="1">
            <a:off x="8638818" y="4532411"/>
            <a:ext cx="1738234" cy="106380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9" idx="2"/>
            <a:endCxn id="6" idx="7"/>
          </p:cNvCxnSpPr>
          <p:nvPr/>
        </p:nvCxnSpPr>
        <p:spPr>
          <a:xfrm flipH="1">
            <a:off x="8507616" y="4532411"/>
            <a:ext cx="1869436" cy="6596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7" name="TextBox 16"/>
          <p:cNvSpPr txBox="1"/>
          <p:nvPr/>
        </p:nvSpPr>
        <p:spPr>
          <a:xfrm>
            <a:off x="1614562" y="2653421"/>
            <a:ext cx="3421054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Too many subjects in this tie</a:t>
            </a:r>
            <a:endParaRPr lang="en-ZA" sz="2400" dirty="0"/>
          </a:p>
        </p:txBody>
      </p:sp>
      <p:cxnSp>
        <p:nvCxnSpPr>
          <p:cNvPr id="18" name="Straight Arrow Connector 17"/>
          <p:cNvCxnSpPr/>
          <p:nvPr/>
        </p:nvCxnSpPr>
        <p:spPr>
          <a:xfrm flipV="1">
            <a:off x="5035616" y="2142598"/>
            <a:ext cx="4260784" cy="7416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/>
          <p:nvPr/>
        </p:nvCxnSpPr>
        <p:spPr>
          <a:xfrm flipH="1" flipV="1">
            <a:off x="647447" y="2124120"/>
            <a:ext cx="967115" cy="7451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4690271" y="466035"/>
            <a:ext cx="3421054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Incomplete</a:t>
            </a:r>
            <a:endParaRPr lang="en-ZA" sz="2400" dirty="0"/>
          </a:p>
        </p:txBody>
      </p:sp>
      <p:cxnSp>
        <p:nvCxnSpPr>
          <p:cNvPr id="27" name="Straight Arrow Connector 26"/>
          <p:cNvCxnSpPr/>
          <p:nvPr/>
        </p:nvCxnSpPr>
        <p:spPr>
          <a:xfrm flipH="1">
            <a:off x="3830779" y="911993"/>
            <a:ext cx="2570020" cy="28836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0" name="TextBox 29"/>
          <p:cNvSpPr txBox="1"/>
          <p:nvPr/>
        </p:nvSpPr>
        <p:spPr>
          <a:xfrm>
            <a:off x="108978" y="369929"/>
            <a:ext cx="1721680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Complete</a:t>
            </a:r>
            <a:endParaRPr lang="en-ZA" sz="2400" dirty="0"/>
          </a:p>
        </p:txBody>
      </p:sp>
      <p:cxnSp>
        <p:nvCxnSpPr>
          <p:cNvPr id="31" name="Straight Arrow Connector 30"/>
          <p:cNvCxnSpPr/>
          <p:nvPr/>
        </p:nvCxnSpPr>
        <p:spPr>
          <a:xfrm>
            <a:off x="1091723" y="847828"/>
            <a:ext cx="782356" cy="3279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10626437" y="6115442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3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97243917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1773382" y="0"/>
            <a:ext cx="8922326" cy="738664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/>
              <a:t>Working with Ties and Special Combinations: Things to remember</a:t>
            </a:r>
          </a:p>
          <a:p>
            <a:endParaRPr lang="en-ZA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10836" y="487940"/>
            <a:ext cx="12081164" cy="3529877"/>
          </a:xfrm>
          <a:prstGeom prst="rect">
            <a:avLst/>
          </a:prstGeom>
        </p:spPr>
      </p:pic>
      <p:cxnSp>
        <p:nvCxnSpPr>
          <p:cNvPr id="4" name="Straight Arrow Connector 3"/>
          <p:cNvCxnSpPr>
            <a:stCxn id="5" idx="0"/>
          </p:cNvCxnSpPr>
          <p:nvPr/>
        </p:nvCxnSpPr>
        <p:spPr>
          <a:xfrm flipV="1">
            <a:off x="6151418" y="3318602"/>
            <a:ext cx="4170218" cy="7278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110836" y="4046406"/>
            <a:ext cx="12081164" cy="181588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b="1" u="sng" dirty="0" smtClean="0"/>
              <a:t>Very Important</a:t>
            </a:r>
            <a:r>
              <a:rPr lang="en-ZA" sz="2400" b="1" dirty="0" smtClean="0"/>
              <a:t>: When working with </a:t>
            </a:r>
            <a:r>
              <a:rPr lang="en-ZA" sz="2400" b="1" dirty="0" smtClean="0">
                <a:solidFill>
                  <a:srgbClr val="FF0000"/>
                </a:solidFill>
              </a:rPr>
              <a:t>TIES</a:t>
            </a:r>
            <a:r>
              <a:rPr lang="en-ZA" sz="2400" b="1" dirty="0" smtClean="0"/>
              <a:t> or special combinations, the user can only join subjects with the </a:t>
            </a:r>
            <a:r>
              <a:rPr lang="en-ZA" sz="2400" b="1" dirty="0" smtClean="0">
                <a:solidFill>
                  <a:srgbClr val="FF0000"/>
                </a:solidFill>
              </a:rPr>
              <a:t>SAME</a:t>
            </a:r>
            <a:r>
              <a:rPr lang="en-ZA" sz="2400" b="1" dirty="0" smtClean="0"/>
              <a:t> </a:t>
            </a:r>
            <a:r>
              <a:rPr lang="en-ZA" sz="2400" b="1" dirty="0" smtClean="0">
                <a:solidFill>
                  <a:srgbClr val="FF0000"/>
                </a:solidFill>
              </a:rPr>
              <a:t>NUMBER</a:t>
            </a:r>
            <a:r>
              <a:rPr lang="en-ZA" sz="2400" b="1" dirty="0" smtClean="0"/>
              <a:t> of periods together. These subjects can join comfortably without any errors. Subjects with a 10 period and 6 period allocation is not recommended</a:t>
            </a:r>
            <a:r>
              <a:rPr lang="en-ZA" sz="2800" b="1" dirty="0" smtClean="0"/>
              <a:t>. </a:t>
            </a:r>
          </a:p>
          <a:p>
            <a:pPr algn="ctr"/>
            <a:r>
              <a:rPr lang="en-ZA" sz="3600" b="1" dirty="0" smtClean="0">
                <a:solidFill>
                  <a:srgbClr val="FF0000"/>
                </a:solidFill>
              </a:rPr>
              <a:t>Subjects joined in ties must have equal number of periods</a:t>
            </a:r>
            <a:endParaRPr lang="en-ZA" sz="3200" dirty="0">
              <a:solidFill>
                <a:srgbClr val="FF0000"/>
              </a:solidFill>
            </a:endParaRPr>
          </a:p>
        </p:txBody>
      </p:sp>
      <p:sp>
        <p:nvSpPr>
          <p:cNvPr id="9" name="Oval 8"/>
          <p:cNvSpPr/>
          <p:nvPr/>
        </p:nvSpPr>
        <p:spPr>
          <a:xfrm>
            <a:off x="10512135" y="3103856"/>
            <a:ext cx="443344" cy="42949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10" name="Oval 9"/>
          <p:cNvSpPr/>
          <p:nvPr/>
        </p:nvSpPr>
        <p:spPr>
          <a:xfrm>
            <a:off x="7287491" y="1872550"/>
            <a:ext cx="796634" cy="88450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2" name="Straight Arrow Connector 11"/>
          <p:cNvCxnSpPr>
            <a:stCxn id="3" idx="2"/>
          </p:cNvCxnSpPr>
          <p:nvPr/>
        </p:nvCxnSpPr>
        <p:spPr>
          <a:xfrm flipV="1">
            <a:off x="6151418" y="2590801"/>
            <a:ext cx="1136073" cy="14270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27045870"/>
      </p:ext>
    </p:extLst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TextBox 2"/>
          <p:cNvSpPr txBox="1"/>
          <p:nvPr/>
        </p:nvSpPr>
        <p:spPr>
          <a:xfrm>
            <a:off x="457200" y="263238"/>
            <a:ext cx="11305309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r>
              <a:rPr lang="en-ZA" sz="2400" b="1" dirty="0" smtClean="0"/>
              <a:t>Assigning 3 </a:t>
            </a:r>
            <a:r>
              <a:rPr lang="en-ZA" sz="2400" b="1" dirty="0"/>
              <a:t>or more classes to </a:t>
            </a:r>
            <a:r>
              <a:rPr lang="en-ZA" sz="2400" b="1" dirty="0" smtClean="0"/>
              <a:t>4 </a:t>
            </a:r>
            <a:r>
              <a:rPr lang="en-ZA" sz="2400" b="1" dirty="0"/>
              <a:t>of more </a:t>
            </a:r>
            <a:r>
              <a:rPr lang="en-ZA" sz="2400" b="1" dirty="0" smtClean="0"/>
              <a:t>teachers concurrently </a:t>
            </a:r>
            <a:endParaRPr lang="en-ZA" sz="2400" b="1" dirty="0"/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2"/>
          <a:srcRect b="6237"/>
          <a:stretch/>
        </p:blipFill>
        <p:spPr>
          <a:xfrm>
            <a:off x="13854" y="908600"/>
            <a:ext cx="12192000" cy="5893981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2957942" y="5113206"/>
            <a:ext cx="2223658" cy="10113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Oval 5"/>
          <p:cNvSpPr/>
          <p:nvPr/>
        </p:nvSpPr>
        <p:spPr>
          <a:xfrm>
            <a:off x="5701143" y="5113206"/>
            <a:ext cx="2175165" cy="1011381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7" name="TextBox 6"/>
          <p:cNvSpPr txBox="1"/>
          <p:nvPr/>
        </p:nvSpPr>
        <p:spPr>
          <a:xfrm>
            <a:off x="706583" y="3010903"/>
            <a:ext cx="4183050" cy="89255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3</a:t>
            </a:r>
            <a:r>
              <a:rPr lang="en-ZA" sz="2400" dirty="0" smtClean="0"/>
              <a:t> Classes concurrently  in </a:t>
            </a:r>
            <a:r>
              <a:rPr lang="en-ZA" sz="2400" dirty="0" err="1" smtClean="0"/>
              <a:t>eg</a:t>
            </a:r>
            <a:r>
              <a:rPr lang="en-ZA" sz="2400" dirty="0" smtClean="0"/>
              <a:t>. Mathematics</a:t>
            </a:r>
            <a:endParaRPr lang="en-ZA" sz="2400" dirty="0"/>
          </a:p>
        </p:txBody>
      </p:sp>
      <p:cxnSp>
        <p:nvCxnSpPr>
          <p:cNvPr id="8" name="Straight Arrow Connector 7"/>
          <p:cNvCxnSpPr/>
          <p:nvPr/>
        </p:nvCxnSpPr>
        <p:spPr>
          <a:xfrm flipH="1" flipV="1">
            <a:off x="706583" y="2563876"/>
            <a:ext cx="2369126" cy="4470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>
            <a:off x="1509633" y="3903455"/>
            <a:ext cx="1288475" cy="15752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V="1">
            <a:off x="3075705" y="2635790"/>
            <a:ext cx="969820" cy="37671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Oval 18"/>
          <p:cNvSpPr/>
          <p:nvPr/>
        </p:nvSpPr>
        <p:spPr>
          <a:xfrm>
            <a:off x="8868765" y="5193807"/>
            <a:ext cx="914400" cy="497885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20" name="TextBox 19"/>
          <p:cNvSpPr txBox="1"/>
          <p:nvPr/>
        </p:nvSpPr>
        <p:spPr>
          <a:xfrm>
            <a:off x="5278583" y="3074100"/>
            <a:ext cx="4183050" cy="138499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3</a:t>
            </a:r>
            <a:r>
              <a:rPr lang="en-ZA" sz="2400" dirty="0" smtClean="0"/>
              <a:t> Classes and </a:t>
            </a:r>
            <a:r>
              <a:rPr lang="en-ZA" sz="2800" b="1" dirty="0" smtClean="0"/>
              <a:t>4</a:t>
            </a:r>
            <a:r>
              <a:rPr lang="en-ZA" sz="2400" dirty="0" smtClean="0"/>
              <a:t> teachers</a:t>
            </a:r>
          </a:p>
          <a:p>
            <a:pPr algn="ctr"/>
            <a:r>
              <a:rPr lang="en-ZA" sz="2400" dirty="0" smtClean="0"/>
              <a:t>Assign the same subject </a:t>
            </a:r>
            <a:r>
              <a:rPr lang="en-ZA" sz="2800" b="1" dirty="0" smtClean="0"/>
              <a:t>4</a:t>
            </a:r>
            <a:r>
              <a:rPr lang="en-ZA" sz="2400" dirty="0" smtClean="0"/>
              <a:t> times to </a:t>
            </a:r>
            <a:r>
              <a:rPr lang="en-ZA" sz="2800" b="1" dirty="0" smtClean="0"/>
              <a:t>4</a:t>
            </a:r>
            <a:r>
              <a:rPr lang="en-ZA" sz="2400" dirty="0" smtClean="0"/>
              <a:t> teachers</a:t>
            </a:r>
            <a:endParaRPr lang="en-ZA" sz="2400" dirty="0"/>
          </a:p>
        </p:txBody>
      </p:sp>
      <p:cxnSp>
        <p:nvCxnSpPr>
          <p:cNvPr id="21" name="Straight Arrow Connector 20"/>
          <p:cNvCxnSpPr>
            <a:stCxn id="20" idx="2"/>
          </p:cNvCxnSpPr>
          <p:nvPr/>
        </p:nvCxnSpPr>
        <p:spPr>
          <a:xfrm flipH="1">
            <a:off x="4282075" y="4459095"/>
            <a:ext cx="3088033" cy="6790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20" idx="2"/>
          </p:cNvCxnSpPr>
          <p:nvPr/>
        </p:nvCxnSpPr>
        <p:spPr>
          <a:xfrm flipH="1">
            <a:off x="6948055" y="4459095"/>
            <a:ext cx="422053" cy="65411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6" name="TextBox 25"/>
          <p:cNvSpPr txBox="1"/>
          <p:nvPr/>
        </p:nvSpPr>
        <p:spPr>
          <a:xfrm>
            <a:off x="10224652" y="4108248"/>
            <a:ext cx="1981202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You can add venues</a:t>
            </a:r>
            <a:endParaRPr lang="en-ZA" sz="2400" dirty="0"/>
          </a:p>
        </p:txBody>
      </p:sp>
      <p:cxnSp>
        <p:nvCxnSpPr>
          <p:cNvPr id="27" name="Straight Arrow Connector 26"/>
          <p:cNvCxnSpPr>
            <a:stCxn id="26" idx="1"/>
          </p:cNvCxnSpPr>
          <p:nvPr/>
        </p:nvCxnSpPr>
        <p:spPr>
          <a:xfrm flipH="1">
            <a:off x="9461634" y="4523747"/>
            <a:ext cx="763018" cy="67006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33" name="TextBox 32"/>
          <p:cNvSpPr txBox="1"/>
          <p:nvPr/>
        </p:nvSpPr>
        <p:spPr>
          <a:xfrm>
            <a:off x="10575244" y="6096878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3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61857050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92000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237034" y="126537"/>
            <a:ext cx="3802566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Assigning Subjects: Option 3</a:t>
            </a:r>
          </a:p>
          <a:p>
            <a:pPr algn="ctr"/>
            <a:r>
              <a:rPr lang="en-ZA" sz="2400" dirty="0" smtClean="0"/>
              <a:t>Overview Tab </a:t>
            </a:r>
            <a:endParaRPr lang="en-ZA" sz="2400" dirty="0"/>
          </a:p>
        </p:txBody>
      </p:sp>
      <p:sp>
        <p:nvSpPr>
          <p:cNvPr id="4" name="Oval 3"/>
          <p:cNvSpPr/>
          <p:nvPr/>
        </p:nvSpPr>
        <p:spPr>
          <a:xfrm>
            <a:off x="1454726" y="713057"/>
            <a:ext cx="748147" cy="48895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5" name="TextBox 4"/>
          <p:cNvSpPr txBox="1"/>
          <p:nvPr/>
        </p:nvSpPr>
        <p:spPr>
          <a:xfrm>
            <a:off x="3519054" y="311202"/>
            <a:ext cx="4121220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1. Overview Tab – Select course </a:t>
            </a:r>
            <a:endParaRPr lang="en-ZA" sz="2400" dirty="0"/>
          </a:p>
        </p:txBody>
      </p:sp>
      <p:cxnSp>
        <p:nvCxnSpPr>
          <p:cNvPr id="6" name="Straight Arrow Connector 5"/>
          <p:cNvCxnSpPr/>
          <p:nvPr/>
        </p:nvCxnSpPr>
        <p:spPr>
          <a:xfrm flipH="1">
            <a:off x="2701636" y="542034"/>
            <a:ext cx="817419" cy="17102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>
            <a:stCxn id="5" idx="1"/>
          </p:cNvCxnSpPr>
          <p:nvPr/>
        </p:nvCxnSpPr>
        <p:spPr>
          <a:xfrm flipH="1">
            <a:off x="2202874" y="542035"/>
            <a:ext cx="1316180" cy="5420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038107" y="1268737"/>
            <a:ext cx="4765965" cy="46166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400" dirty="0" smtClean="0"/>
              <a:t>2. Double click on Teacher’s Name</a:t>
            </a:r>
            <a:endParaRPr lang="en-ZA" sz="2400" dirty="0"/>
          </a:p>
        </p:txBody>
      </p:sp>
      <p:cxnSp>
        <p:nvCxnSpPr>
          <p:cNvPr id="13" name="Straight Arrow Connector 12"/>
          <p:cNvCxnSpPr>
            <a:stCxn id="12" idx="1"/>
          </p:cNvCxnSpPr>
          <p:nvPr/>
        </p:nvCxnSpPr>
        <p:spPr>
          <a:xfrm flipH="1">
            <a:off x="4932218" y="1499570"/>
            <a:ext cx="2105889" cy="937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6" name="Picture 15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2531306" y="3235274"/>
            <a:ext cx="7343775" cy="1924050"/>
          </a:xfrm>
          <a:prstGeom prst="rect">
            <a:avLst/>
          </a:prstGeom>
        </p:spPr>
      </p:pic>
      <p:sp>
        <p:nvSpPr>
          <p:cNvPr id="17" name="TextBox 16"/>
          <p:cNvSpPr txBox="1"/>
          <p:nvPr/>
        </p:nvSpPr>
        <p:spPr>
          <a:xfrm>
            <a:off x="6435437" y="2022288"/>
            <a:ext cx="5604163" cy="83099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dirty="0" smtClean="0"/>
              <a:t>3. This Dialogue window will open. Select teacher and click </a:t>
            </a:r>
            <a:r>
              <a:rPr lang="en-ZA" sz="2400" b="1" dirty="0" smtClean="0"/>
              <a:t>OK</a:t>
            </a:r>
            <a:r>
              <a:rPr lang="en-ZA" sz="2400" dirty="0" smtClean="0"/>
              <a:t> or </a:t>
            </a:r>
            <a:r>
              <a:rPr lang="en-ZA" sz="2400" b="1" dirty="0" smtClean="0"/>
              <a:t>ENTER</a:t>
            </a:r>
            <a:endParaRPr lang="en-ZA" sz="2400" b="1" dirty="0"/>
          </a:p>
        </p:txBody>
      </p:sp>
      <p:cxnSp>
        <p:nvCxnSpPr>
          <p:cNvPr id="18" name="Straight Arrow Connector 17"/>
          <p:cNvCxnSpPr>
            <a:stCxn id="17" idx="1"/>
          </p:cNvCxnSpPr>
          <p:nvPr/>
        </p:nvCxnSpPr>
        <p:spPr>
          <a:xfrm flipH="1">
            <a:off x="4329549" y="2437787"/>
            <a:ext cx="2105888" cy="9382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7" idx="1"/>
          </p:cNvCxnSpPr>
          <p:nvPr/>
        </p:nvCxnSpPr>
        <p:spPr>
          <a:xfrm flipH="1">
            <a:off x="4932219" y="2437787"/>
            <a:ext cx="1503218" cy="238359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63200511"/>
      </p:ext>
    </p:extLst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454" y="0"/>
            <a:ext cx="7897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 smtClean="0"/>
              <a:t>Mid-year renaming of Subjects / Names / Classes</a:t>
            </a:r>
            <a:endParaRPr lang="en-ZA" sz="2400" b="1" dirty="0"/>
          </a:p>
        </p:txBody>
      </p:sp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84439" y="592713"/>
            <a:ext cx="6115050" cy="4314825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497781" y="3431967"/>
            <a:ext cx="5500687" cy="3426033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7360480" y="766141"/>
            <a:ext cx="4294909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1. </a:t>
            </a:r>
            <a:r>
              <a:rPr lang="en-ZA" sz="2400" dirty="0" smtClean="0"/>
              <a:t>In Timetable: Go to Settings </a:t>
            </a:r>
            <a:endParaRPr lang="en-ZA" sz="2400" dirty="0"/>
          </a:p>
        </p:txBody>
      </p:sp>
      <p:sp>
        <p:nvSpPr>
          <p:cNvPr id="6" name="Oval 5"/>
          <p:cNvSpPr/>
          <p:nvPr/>
        </p:nvSpPr>
        <p:spPr>
          <a:xfrm>
            <a:off x="2701635" y="885665"/>
            <a:ext cx="1122219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7" name="Straight Arrow Connector 6"/>
          <p:cNvCxnSpPr>
            <a:stCxn id="20" idx="3"/>
          </p:cNvCxnSpPr>
          <p:nvPr/>
        </p:nvCxnSpPr>
        <p:spPr>
          <a:xfrm flipV="1">
            <a:off x="6299489" y="4003964"/>
            <a:ext cx="1625311" cy="171017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8" name="Oval 7"/>
          <p:cNvSpPr/>
          <p:nvPr/>
        </p:nvSpPr>
        <p:spPr>
          <a:xfrm>
            <a:off x="184439" y="1399309"/>
            <a:ext cx="1122219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Oval 8"/>
          <p:cNvSpPr/>
          <p:nvPr/>
        </p:nvSpPr>
        <p:spPr>
          <a:xfrm>
            <a:off x="1579416" y="2493303"/>
            <a:ext cx="1122219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10" name="Straight Arrow Connector 9"/>
          <p:cNvCxnSpPr/>
          <p:nvPr/>
        </p:nvCxnSpPr>
        <p:spPr>
          <a:xfrm flipH="1">
            <a:off x="3948545" y="967768"/>
            <a:ext cx="3411935" cy="16596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2" name="TextBox 11"/>
          <p:cNvSpPr txBox="1"/>
          <p:nvPr/>
        </p:nvSpPr>
        <p:spPr>
          <a:xfrm>
            <a:off x="7360477" y="1490988"/>
            <a:ext cx="4294909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2. </a:t>
            </a:r>
            <a:r>
              <a:rPr lang="en-ZA" sz="2400" dirty="0" smtClean="0"/>
              <a:t>Select Rename </a:t>
            </a:r>
            <a:endParaRPr lang="en-ZA" sz="2400" dirty="0"/>
          </a:p>
        </p:txBody>
      </p:sp>
      <p:sp>
        <p:nvSpPr>
          <p:cNvPr id="13" name="TextBox 12"/>
          <p:cNvSpPr txBox="1"/>
          <p:nvPr/>
        </p:nvSpPr>
        <p:spPr>
          <a:xfrm>
            <a:off x="7360477" y="2236682"/>
            <a:ext cx="4294909" cy="89255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3. </a:t>
            </a:r>
            <a:r>
              <a:rPr lang="en-ZA" sz="2400" dirty="0" smtClean="0"/>
              <a:t>Select Rename on the Dialogue box </a:t>
            </a:r>
            <a:endParaRPr lang="en-ZA" sz="2400" dirty="0"/>
          </a:p>
        </p:txBody>
      </p:sp>
      <p:cxnSp>
        <p:nvCxnSpPr>
          <p:cNvPr id="14" name="Straight Arrow Connector 13"/>
          <p:cNvCxnSpPr>
            <a:stCxn id="12" idx="1"/>
          </p:cNvCxnSpPr>
          <p:nvPr/>
        </p:nvCxnSpPr>
        <p:spPr>
          <a:xfrm flipH="1">
            <a:off x="1306658" y="1752598"/>
            <a:ext cx="6053819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13" idx="1"/>
          </p:cNvCxnSpPr>
          <p:nvPr/>
        </p:nvCxnSpPr>
        <p:spPr>
          <a:xfrm flipH="1">
            <a:off x="2887555" y="2682958"/>
            <a:ext cx="4472922" cy="6633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0" name="TextBox 19"/>
          <p:cNvSpPr txBox="1"/>
          <p:nvPr/>
        </p:nvSpPr>
        <p:spPr>
          <a:xfrm>
            <a:off x="373638" y="4806193"/>
            <a:ext cx="5925851" cy="181588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4. </a:t>
            </a:r>
            <a:r>
              <a:rPr lang="en-ZA" sz="2800" dirty="0" smtClean="0"/>
              <a:t>Double Click the Subject / Name / Class you would like to rename and type the Subject/ Name / Class in the Dialogue box. Click OK</a:t>
            </a:r>
            <a:r>
              <a:rPr lang="en-ZA" sz="2400" dirty="0" smtClean="0"/>
              <a:t> </a:t>
            </a:r>
            <a:endParaRPr lang="en-ZA" sz="2400" dirty="0"/>
          </a:p>
        </p:txBody>
      </p:sp>
      <p:cxnSp>
        <p:nvCxnSpPr>
          <p:cNvPr id="24" name="Straight Arrow Connector 23"/>
          <p:cNvCxnSpPr>
            <a:stCxn id="20" idx="3"/>
          </p:cNvCxnSpPr>
          <p:nvPr/>
        </p:nvCxnSpPr>
        <p:spPr>
          <a:xfrm flipV="1">
            <a:off x="6299489" y="4682836"/>
            <a:ext cx="2996911" cy="103129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7" name="Straight Arrow Connector 26"/>
          <p:cNvCxnSpPr>
            <a:stCxn id="20" idx="3"/>
          </p:cNvCxnSpPr>
          <p:nvPr/>
        </p:nvCxnSpPr>
        <p:spPr>
          <a:xfrm>
            <a:off x="6299489" y="5714134"/>
            <a:ext cx="3454111" cy="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539297092"/>
      </p:ext>
    </p:extLst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Box 1"/>
          <p:cNvSpPr txBox="1"/>
          <p:nvPr/>
        </p:nvSpPr>
        <p:spPr>
          <a:xfrm>
            <a:off x="2147454" y="0"/>
            <a:ext cx="7897091" cy="46166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 smtClean="0"/>
              <a:t>Mid-year teacher replacement and reallocation of subjects</a:t>
            </a:r>
            <a:endParaRPr lang="en-ZA" sz="2400" b="1" dirty="0"/>
          </a:p>
        </p:txBody>
      </p:sp>
      <p:sp>
        <p:nvSpPr>
          <p:cNvPr id="4" name="TextBox 3"/>
          <p:cNvSpPr txBox="1"/>
          <p:nvPr/>
        </p:nvSpPr>
        <p:spPr>
          <a:xfrm>
            <a:off x="10515600" y="6119458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2" action="ppaction://hlinksldjump"/>
              </a:rPr>
              <a:t>BACK TO MAIN MENU</a:t>
            </a:r>
            <a:endParaRPr lang="en-ZA" b="1" dirty="0"/>
          </a:p>
        </p:txBody>
      </p:sp>
      <p:pic>
        <p:nvPicPr>
          <p:cNvPr id="5" name="Picture 4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130321" y="715241"/>
            <a:ext cx="6252234" cy="4133850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6382555" y="470324"/>
            <a:ext cx="5698609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1. </a:t>
            </a:r>
            <a:r>
              <a:rPr lang="en-ZA" sz="2800" dirty="0" smtClean="0"/>
              <a:t>Go back to Input and Select Periods</a:t>
            </a:r>
            <a:endParaRPr lang="en-ZA" sz="2400" dirty="0"/>
          </a:p>
        </p:txBody>
      </p:sp>
      <p:cxnSp>
        <p:nvCxnSpPr>
          <p:cNvPr id="7" name="Straight Arrow Connector 6"/>
          <p:cNvCxnSpPr>
            <a:stCxn id="6" idx="1"/>
          </p:cNvCxnSpPr>
          <p:nvPr/>
        </p:nvCxnSpPr>
        <p:spPr>
          <a:xfrm flipH="1">
            <a:off x="1884218" y="731934"/>
            <a:ext cx="4498337" cy="50652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6382555" y="1221768"/>
            <a:ext cx="5698609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2. </a:t>
            </a:r>
            <a:r>
              <a:rPr lang="en-ZA" sz="2800" dirty="0" smtClean="0"/>
              <a:t>Select the Teachers Tab</a:t>
            </a:r>
            <a:endParaRPr lang="en-ZA" sz="2400" dirty="0"/>
          </a:p>
        </p:txBody>
      </p:sp>
      <p:cxnSp>
        <p:nvCxnSpPr>
          <p:cNvPr id="14" name="Straight Arrow Connector 13"/>
          <p:cNvCxnSpPr/>
          <p:nvPr/>
        </p:nvCxnSpPr>
        <p:spPr>
          <a:xfrm flipH="1">
            <a:off x="5527964" y="1466685"/>
            <a:ext cx="854592" cy="2535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382555" y="1973212"/>
            <a:ext cx="5698609" cy="95410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3. </a:t>
            </a:r>
            <a:r>
              <a:rPr lang="en-ZA" sz="2800" dirty="0" smtClean="0"/>
              <a:t>Click on Add teacher</a:t>
            </a:r>
          </a:p>
          <a:p>
            <a:pPr algn="ctr"/>
            <a:r>
              <a:rPr lang="en-ZA" sz="2800" dirty="0" smtClean="0"/>
              <a:t>(The user can also Delete teachers) </a:t>
            </a:r>
            <a:endParaRPr lang="en-ZA" sz="24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969818" y="1846424"/>
            <a:ext cx="5412737" cy="3825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9" name="TextBox 18"/>
          <p:cNvSpPr txBox="1"/>
          <p:nvPr/>
        </p:nvSpPr>
        <p:spPr>
          <a:xfrm>
            <a:off x="6382554" y="3105470"/>
            <a:ext cx="5698609" cy="95410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4. </a:t>
            </a:r>
            <a:r>
              <a:rPr lang="en-ZA" sz="2800" dirty="0" smtClean="0"/>
              <a:t>Type </a:t>
            </a:r>
            <a:r>
              <a:rPr lang="en-ZA" sz="2800" dirty="0" err="1" smtClean="0"/>
              <a:t>Suname</a:t>
            </a:r>
            <a:r>
              <a:rPr lang="en-ZA" sz="2800" dirty="0" smtClean="0"/>
              <a:t>, Name of new Teacher</a:t>
            </a:r>
            <a:endParaRPr lang="en-ZA" sz="2400" dirty="0"/>
          </a:p>
        </p:txBody>
      </p:sp>
      <p:cxnSp>
        <p:nvCxnSpPr>
          <p:cNvPr id="20" name="Straight Arrow Connector 19"/>
          <p:cNvCxnSpPr/>
          <p:nvPr/>
        </p:nvCxnSpPr>
        <p:spPr>
          <a:xfrm flipH="1" flipV="1">
            <a:off x="5527964" y="3455123"/>
            <a:ext cx="854591" cy="7120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2" name="TextBox 21"/>
          <p:cNvSpPr txBox="1"/>
          <p:nvPr/>
        </p:nvSpPr>
        <p:spPr>
          <a:xfrm>
            <a:off x="2678659" y="5057629"/>
            <a:ext cx="5698609" cy="138499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5. </a:t>
            </a:r>
            <a:r>
              <a:rPr lang="en-ZA" sz="2800" dirty="0" smtClean="0"/>
              <a:t>Allocate subjects to the new teacher under the Ties menu and compile new timetable</a:t>
            </a:r>
            <a:endParaRPr lang="en-ZA" sz="2400" dirty="0"/>
          </a:p>
        </p:txBody>
      </p:sp>
    </p:spTree>
    <p:extLst>
      <p:ext uri="{BB962C8B-B14F-4D97-AF65-F5344CB8AC3E}">
        <p14:creationId xmlns:p14="http://schemas.microsoft.com/office/powerpoint/2010/main" val="1707471821"/>
      </p:ext>
    </p:extLst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t="-1" r="68870" b="47238"/>
          <a:stretch/>
        </p:blipFill>
        <p:spPr>
          <a:xfrm>
            <a:off x="578803" y="1327566"/>
            <a:ext cx="3402157" cy="3241964"/>
          </a:xfrm>
          <a:prstGeom prst="rect">
            <a:avLst/>
          </a:prstGeom>
        </p:spPr>
      </p:pic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4"/>
          <a:srcRect r="74047" b="79333"/>
          <a:stretch/>
        </p:blipFill>
        <p:spPr>
          <a:xfrm>
            <a:off x="574964" y="5122814"/>
            <a:ext cx="3405996" cy="1524898"/>
          </a:xfrm>
          <a:prstGeom prst="rect">
            <a:avLst/>
          </a:prstGeom>
        </p:spPr>
      </p:pic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5"/>
          <a:srcRect l="33282" t="15483" r="32963" b="22163"/>
          <a:stretch/>
        </p:blipFill>
        <p:spPr>
          <a:xfrm>
            <a:off x="8145384" y="1132704"/>
            <a:ext cx="3921924" cy="4073237"/>
          </a:xfrm>
          <a:prstGeom prst="rect">
            <a:avLst/>
          </a:prstGeom>
        </p:spPr>
      </p:pic>
      <p:sp>
        <p:nvSpPr>
          <p:cNvPr id="5" name="Oval 4"/>
          <p:cNvSpPr/>
          <p:nvPr/>
        </p:nvSpPr>
        <p:spPr>
          <a:xfrm>
            <a:off x="471055" y="1327566"/>
            <a:ext cx="665018" cy="5289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TextBox 5"/>
          <p:cNvSpPr txBox="1"/>
          <p:nvPr/>
        </p:nvSpPr>
        <p:spPr>
          <a:xfrm>
            <a:off x="574964" y="249381"/>
            <a:ext cx="6530974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Looking after data: How to Save</a:t>
            </a:r>
          </a:p>
        </p:txBody>
      </p:sp>
      <p:sp>
        <p:nvSpPr>
          <p:cNvPr id="7" name="Oval 6"/>
          <p:cNvSpPr/>
          <p:nvPr/>
        </p:nvSpPr>
        <p:spPr>
          <a:xfrm>
            <a:off x="574964" y="2144984"/>
            <a:ext cx="665018" cy="5289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8" name="Oval 7"/>
          <p:cNvSpPr/>
          <p:nvPr/>
        </p:nvSpPr>
        <p:spPr>
          <a:xfrm>
            <a:off x="2057401" y="5761020"/>
            <a:ext cx="665018" cy="528943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9" name="TextBox 8"/>
          <p:cNvSpPr txBox="1"/>
          <p:nvPr/>
        </p:nvSpPr>
        <p:spPr>
          <a:xfrm>
            <a:off x="4177350" y="1327566"/>
            <a:ext cx="2586657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Option 1</a:t>
            </a:r>
          </a:p>
          <a:p>
            <a:r>
              <a:rPr lang="en-ZA" sz="3200" dirty="0" smtClean="0"/>
              <a:t>Click on </a:t>
            </a:r>
            <a:r>
              <a:rPr lang="en-ZA" sz="3200" b="1" dirty="0" smtClean="0"/>
              <a:t>Menu</a:t>
            </a:r>
          </a:p>
          <a:p>
            <a:r>
              <a:rPr lang="en-ZA" sz="3200" dirty="0" smtClean="0"/>
              <a:t>Click on </a:t>
            </a:r>
            <a:r>
              <a:rPr lang="en-ZA" sz="3200" b="1" dirty="0" smtClean="0"/>
              <a:t>Save</a:t>
            </a:r>
          </a:p>
        </p:txBody>
      </p:sp>
      <p:sp>
        <p:nvSpPr>
          <p:cNvPr id="11" name="TextBox 10"/>
          <p:cNvSpPr txBox="1"/>
          <p:nvPr/>
        </p:nvSpPr>
        <p:spPr>
          <a:xfrm>
            <a:off x="4177350" y="4973782"/>
            <a:ext cx="2586657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Option 1</a:t>
            </a:r>
          </a:p>
          <a:p>
            <a:r>
              <a:rPr lang="en-ZA" sz="3200" dirty="0" smtClean="0"/>
              <a:t>Click on the </a:t>
            </a:r>
            <a:r>
              <a:rPr lang="en-ZA" sz="3200" b="1" dirty="0" smtClean="0"/>
              <a:t>Save</a:t>
            </a:r>
            <a:r>
              <a:rPr lang="en-ZA" sz="3200" dirty="0" smtClean="0"/>
              <a:t> Icon</a:t>
            </a:r>
          </a:p>
        </p:txBody>
      </p:sp>
      <p:sp>
        <p:nvSpPr>
          <p:cNvPr id="12" name="TextBox 11"/>
          <p:cNvSpPr txBox="1"/>
          <p:nvPr/>
        </p:nvSpPr>
        <p:spPr>
          <a:xfrm>
            <a:off x="8231127" y="5468632"/>
            <a:ext cx="3750438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Enter the File name and click on </a:t>
            </a:r>
            <a:r>
              <a:rPr lang="en-ZA" sz="3200" b="1" dirty="0" smtClean="0"/>
              <a:t>SAVE</a:t>
            </a:r>
          </a:p>
        </p:txBody>
      </p:sp>
      <p:cxnSp>
        <p:nvCxnSpPr>
          <p:cNvPr id="13" name="Straight Arrow Connector 12"/>
          <p:cNvCxnSpPr>
            <a:stCxn id="9" idx="1"/>
          </p:cNvCxnSpPr>
          <p:nvPr/>
        </p:nvCxnSpPr>
        <p:spPr>
          <a:xfrm flipH="1" flipV="1">
            <a:off x="1239984" y="1662547"/>
            <a:ext cx="2937366" cy="4498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8" name="Straight Arrow Connector 17"/>
          <p:cNvCxnSpPr>
            <a:stCxn id="9" idx="1"/>
          </p:cNvCxnSpPr>
          <p:nvPr/>
        </p:nvCxnSpPr>
        <p:spPr>
          <a:xfrm flipH="1">
            <a:off x="1343892" y="2112396"/>
            <a:ext cx="2833458" cy="3121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2" name="Straight Arrow Connector 21"/>
          <p:cNvCxnSpPr>
            <a:stCxn id="11" idx="1"/>
          </p:cNvCxnSpPr>
          <p:nvPr/>
        </p:nvCxnSpPr>
        <p:spPr>
          <a:xfrm flipH="1">
            <a:off x="2992584" y="5758612"/>
            <a:ext cx="1184766" cy="12665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Right Bracket 24"/>
          <p:cNvSpPr/>
          <p:nvPr/>
        </p:nvSpPr>
        <p:spPr>
          <a:xfrm>
            <a:off x="6756654" y="2041565"/>
            <a:ext cx="349284" cy="3787878"/>
          </a:xfrm>
          <a:prstGeom prst="rightBracket">
            <a:avLst/>
          </a:prstGeom>
          <a:noFill/>
          <a:ln w="76200">
            <a:solidFill>
              <a:srgbClr val="FF0000"/>
            </a:solidFill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26" name="Straight Arrow Connector 25"/>
          <p:cNvCxnSpPr>
            <a:stCxn id="25" idx="2"/>
          </p:cNvCxnSpPr>
          <p:nvPr/>
        </p:nvCxnSpPr>
        <p:spPr>
          <a:xfrm>
            <a:off x="7105938" y="3935504"/>
            <a:ext cx="1039446" cy="153312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2" idx="0"/>
          </p:cNvCxnSpPr>
          <p:nvPr/>
        </p:nvCxnSpPr>
        <p:spPr>
          <a:xfrm flipH="1" flipV="1">
            <a:off x="9698182" y="4973782"/>
            <a:ext cx="408164" cy="4948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33" name="Straight Arrow Connector 32"/>
          <p:cNvCxnSpPr>
            <a:stCxn id="12" idx="0"/>
          </p:cNvCxnSpPr>
          <p:nvPr/>
        </p:nvCxnSpPr>
        <p:spPr>
          <a:xfrm flipV="1">
            <a:off x="10106346" y="4973782"/>
            <a:ext cx="1033147" cy="49485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80013043"/>
      </p:ext>
    </p:extLst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 rotWithShape="1">
          <a:blip r:embed="rId2"/>
          <a:srcRect b="7456"/>
          <a:stretch/>
        </p:blipFill>
        <p:spPr>
          <a:xfrm>
            <a:off x="31404" y="0"/>
            <a:ext cx="11822694" cy="6858000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9240982" y="254476"/>
            <a:ext cx="2025190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smtClean="0"/>
              <a:t>Click on MENU, select SAVE and type in SETUP1</a:t>
            </a:r>
            <a:endParaRPr lang="en-ZA" sz="2800" dirty="0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87928" y="415637"/>
            <a:ext cx="8853054" cy="70658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/>
          <p:nvPr/>
        </p:nvCxnSpPr>
        <p:spPr>
          <a:xfrm flipH="1">
            <a:off x="5942752" y="1174923"/>
            <a:ext cx="3298230" cy="413136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64418051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5" y="-9525"/>
            <a:ext cx="12287250" cy="6877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5694" y="1080654"/>
            <a:ext cx="6392071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Select the most recent software link</a:t>
            </a:r>
          </a:p>
          <a:p>
            <a:r>
              <a:rPr lang="en-ZA" sz="3200" dirty="0" smtClean="0"/>
              <a:t>Double click on the link</a:t>
            </a:r>
          </a:p>
          <a:p>
            <a:r>
              <a:rPr lang="en-ZA" sz="3200" dirty="0" smtClean="0"/>
              <a:t>Download will show in bottom left corner</a:t>
            </a:r>
            <a:endParaRPr lang="en-ZA" sz="2800" dirty="0"/>
          </a:p>
        </p:txBody>
      </p:sp>
      <p:sp>
        <p:nvSpPr>
          <p:cNvPr id="5" name="Oval 4"/>
          <p:cNvSpPr/>
          <p:nvPr/>
        </p:nvSpPr>
        <p:spPr>
          <a:xfrm>
            <a:off x="-207819" y="6248400"/>
            <a:ext cx="2646219" cy="6191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cxnSp>
        <p:nvCxnSpPr>
          <p:cNvPr id="8" name="Straight Arrow Connector 7"/>
          <p:cNvCxnSpPr/>
          <p:nvPr/>
        </p:nvCxnSpPr>
        <p:spPr>
          <a:xfrm flipH="1">
            <a:off x="3342169" y="3142756"/>
            <a:ext cx="3854988" cy="29532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Elbow Connector 11"/>
          <p:cNvCxnSpPr>
            <a:stCxn id="3" idx="2"/>
            <a:endCxn id="5" idx="6"/>
          </p:cNvCxnSpPr>
          <p:nvPr/>
        </p:nvCxnSpPr>
        <p:spPr>
          <a:xfrm rot="5400000">
            <a:off x="3112462" y="2468695"/>
            <a:ext cx="3415206" cy="4763330"/>
          </a:xfrm>
          <a:prstGeom prst="bentConnector2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73883392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5538"/>
          <a:stretch/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89818" y="1182231"/>
            <a:ext cx="3366655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dirty="0" err="1" smtClean="0"/>
              <a:t>ACTion</a:t>
            </a:r>
            <a:r>
              <a:rPr lang="en-ZA" sz="2800" dirty="0" smtClean="0"/>
              <a:t>  recommends that the final timetable gets saved with a Campus Name and a Term date</a:t>
            </a:r>
            <a:endParaRPr lang="en-ZA" sz="2800" dirty="0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5638800" y="3429000"/>
            <a:ext cx="2951018" cy="175260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77319378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r="39098"/>
          <a:stretch/>
        </p:blipFill>
        <p:spPr>
          <a:xfrm>
            <a:off x="131617" y="2680854"/>
            <a:ext cx="3567547" cy="39909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31617" y="110836"/>
            <a:ext cx="8430491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Looking after data: How to keep a backup file</a:t>
            </a:r>
          </a:p>
        </p:txBody>
      </p:sp>
      <p:pic>
        <p:nvPicPr>
          <p:cNvPr id="4" name="Picture 3"/>
          <p:cNvPicPr>
            <a:picLocks noChangeAspect="1"/>
          </p:cNvPicPr>
          <p:nvPr/>
        </p:nvPicPr>
        <p:blipFill rotWithShape="1">
          <a:blip r:embed="rId3"/>
          <a:srcRect r="53869"/>
          <a:stretch/>
        </p:blipFill>
        <p:spPr>
          <a:xfrm>
            <a:off x="3775580" y="856816"/>
            <a:ext cx="3304309" cy="3648075"/>
          </a:xfrm>
          <a:prstGeom prst="rect">
            <a:avLst/>
          </a:prstGeom>
        </p:spPr>
      </p:pic>
      <p:pic>
        <p:nvPicPr>
          <p:cNvPr id="5" name="Picture 4"/>
          <p:cNvPicPr>
            <a:picLocks noChangeAspect="1"/>
          </p:cNvPicPr>
          <p:nvPr/>
        </p:nvPicPr>
        <p:blipFill rotWithShape="1">
          <a:blip r:embed="rId4"/>
          <a:srcRect r="32307"/>
          <a:stretch/>
        </p:blipFill>
        <p:spPr>
          <a:xfrm>
            <a:off x="7156305" y="2833254"/>
            <a:ext cx="5035695" cy="3838575"/>
          </a:xfrm>
          <a:prstGeom prst="rect">
            <a:avLst/>
          </a:prstGeom>
        </p:spPr>
      </p:pic>
      <p:sp>
        <p:nvSpPr>
          <p:cNvPr id="6" name="TextBox 5"/>
          <p:cNvSpPr txBox="1"/>
          <p:nvPr/>
        </p:nvSpPr>
        <p:spPr>
          <a:xfrm>
            <a:off x="3775580" y="5008417"/>
            <a:ext cx="2586657" cy="113877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2.</a:t>
            </a:r>
          </a:p>
          <a:p>
            <a:pPr algn="ctr"/>
            <a:r>
              <a:rPr lang="en-ZA" sz="2000" b="1" dirty="0" smtClean="0"/>
              <a:t>Double click on the Action Folder</a:t>
            </a:r>
            <a:endParaRPr lang="en-ZA" sz="2000" dirty="0" smtClean="0"/>
          </a:p>
        </p:txBody>
      </p:sp>
      <p:sp>
        <p:nvSpPr>
          <p:cNvPr id="7" name="TextBox 6"/>
          <p:cNvSpPr txBox="1"/>
          <p:nvPr/>
        </p:nvSpPr>
        <p:spPr>
          <a:xfrm>
            <a:off x="387926" y="1410489"/>
            <a:ext cx="2586657" cy="113877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1.</a:t>
            </a:r>
          </a:p>
          <a:p>
            <a:pPr algn="ctr"/>
            <a:r>
              <a:rPr lang="en-ZA" sz="2000" b="1" dirty="0" smtClean="0"/>
              <a:t>In Local Disk (C) Double click Action</a:t>
            </a:r>
            <a:endParaRPr lang="en-ZA" sz="2000" dirty="0" smtClean="0"/>
          </a:p>
        </p:txBody>
      </p:sp>
      <p:sp>
        <p:nvSpPr>
          <p:cNvPr id="8" name="TextBox 7"/>
          <p:cNvSpPr txBox="1"/>
          <p:nvPr/>
        </p:nvSpPr>
        <p:spPr>
          <a:xfrm>
            <a:off x="8112053" y="1410489"/>
            <a:ext cx="3816711" cy="113877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3.</a:t>
            </a:r>
          </a:p>
          <a:p>
            <a:pPr algn="ctr"/>
            <a:r>
              <a:rPr lang="en-ZA" sz="2000" b="1" dirty="0" smtClean="0"/>
              <a:t>Copy the latest Timetable in Excel format and keep in a safe place</a:t>
            </a:r>
            <a:endParaRPr lang="en-ZA" sz="2000" dirty="0" smtClean="0"/>
          </a:p>
        </p:txBody>
      </p:sp>
      <p:cxnSp>
        <p:nvCxnSpPr>
          <p:cNvPr id="9" name="Straight Arrow Connector 8"/>
          <p:cNvCxnSpPr>
            <a:stCxn id="7" idx="2"/>
          </p:cNvCxnSpPr>
          <p:nvPr/>
        </p:nvCxnSpPr>
        <p:spPr>
          <a:xfrm>
            <a:off x="1681255" y="2549262"/>
            <a:ext cx="396927" cy="90052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/>
          <p:nvPr/>
        </p:nvCxnSpPr>
        <p:spPr>
          <a:xfrm flipV="1">
            <a:off x="5068908" y="1787236"/>
            <a:ext cx="327654" cy="32211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6" name="Straight Arrow Connector 15"/>
          <p:cNvCxnSpPr/>
          <p:nvPr/>
        </p:nvCxnSpPr>
        <p:spPr>
          <a:xfrm>
            <a:off x="8121980" y="2549262"/>
            <a:ext cx="655307" cy="101135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10626437" y="6211669"/>
            <a:ext cx="1565563" cy="646331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b="1" dirty="0" smtClean="0">
                <a:hlinkClick r:id="rId5" action="ppaction://hlinksldjump"/>
              </a:rPr>
              <a:t>BACK TO MAIN MENU</a:t>
            </a:r>
            <a:endParaRPr lang="en-ZA" b="1" dirty="0"/>
          </a:p>
        </p:txBody>
      </p:sp>
    </p:spTree>
    <p:extLst>
      <p:ext uri="{BB962C8B-B14F-4D97-AF65-F5344CB8AC3E}">
        <p14:creationId xmlns:p14="http://schemas.microsoft.com/office/powerpoint/2010/main" val="167931894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66884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862670" y="135870"/>
            <a:ext cx="3816711" cy="52322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800" b="1" dirty="0" smtClean="0"/>
              <a:t>Successive Periods</a:t>
            </a:r>
            <a:endParaRPr lang="en-ZA" sz="2000" dirty="0" smtClean="0"/>
          </a:p>
        </p:txBody>
      </p:sp>
      <p:cxnSp>
        <p:nvCxnSpPr>
          <p:cNvPr id="4" name="Straight Arrow Connector 3"/>
          <p:cNvCxnSpPr>
            <a:stCxn id="3" idx="1"/>
          </p:cNvCxnSpPr>
          <p:nvPr/>
        </p:nvCxnSpPr>
        <p:spPr>
          <a:xfrm flipH="1">
            <a:off x="3338945" y="397480"/>
            <a:ext cx="4523725" cy="3922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1"/>
          </p:cNvCxnSpPr>
          <p:nvPr/>
        </p:nvCxnSpPr>
        <p:spPr>
          <a:xfrm flipH="1">
            <a:off x="4627419" y="397480"/>
            <a:ext cx="3235251" cy="172226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/>
          <p:nvPr/>
        </p:nvCxnSpPr>
        <p:spPr>
          <a:xfrm flipH="1">
            <a:off x="1559718" y="397480"/>
            <a:ext cx="6198827" cy="237610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1"/>
          </p:cNvCxnSpPr>
          <p:nvPr/>
        </p:nvCxnSpPr>
        <p:spPr>
          <a:xfrm flipH="1">
            <a:off x="4419601" y="397480"/>
            <a:ext cx="3443069" cy="290334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1690256" y="4028954"/>
            <a:ext cx="9979164" cy="1815882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800" b="1" dirty="0" smtClean="0"/>
              <a:t>5)32 = One day with 3 periods and another day with 2 periods</a:t>
            </a:r>
          </a:p>
          <a:p>
            <a:r>
              <a:rPr lang="en-ZA" sz="2800" b="1" dirty="0" smtClean="0"/>
              <a:t>5)11111 = 1 period per day over 5 days</a:t>
            </a:r>
          </a:p>
          <a:p>
            <a:r>
              <a:rPr lang="en-ZA" sz="2800" b="1" dirty="0" smtClean="0"/>
              <a:t>5)221 = double period + double period and single over 3 days</a:t>
            </a:r>
          </a:p>
          <a:p>
            <a:r>
              <a:rPr lang="en-ZA" sz="2800" b="1" dirty="0" smtClean="0"/>
              <a:t>5)5 = 5 periods gets placed on one day</a:t>
            </a:r>
            <a:endParaRPr lang="en-ZA" sz="2000" dirty="0" smtClean="0"/>
          </a:p>
        </p:txBody>
      </p:sp>
    </p:spTree>
    <p:extLst>
      <p:ext uri="{BB962C8B-B14F-4D97-AF65-F5344CB8AC3E}">
        <p14:creationId xmlns:p14="http://schemas.microsoft.com/office/powerpoint/2010/main" val="2262064396"/>
      </p:ext>
    </p:extLst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" y="-14288"/>
            <a:ext cx="12192000" cy="6886575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717965" y="3308517"/>
            <a:ext cx="9979164" cy="2246769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800" b="1" dirty="0" smtClean="0"/>
              <a:t>1 = Minimum number of double periods</a:t>
            </a:r>
          </a:p>
          <a:p>
            <a:r>
              <a:rPr lang="en-ZA" sz="2800" b="1" dirty="0" smtClean="0"/>
              <a:t>2 = Some double periods</a:t>
            </a:r>
          </a:p>
          <a:p>
            <a:r>
              <a:rPr lang="en-ZA" sz="2800" b="1" dirty="0" smtClean="0"/>
              <a:t>3 = Acceptable level of doubles</a:t>
            </a:r>
          </a:p>
          <a:p>
            <a:r>
              <a:rPr lang="en-ZA" sz="2800" b="1" dirty="0" smtClean="0"/>
              <a:t>4 = Almost all double periods</a:t>
            </a:r>
          </a:p>
          <a:p>
            <a:r>
              <a:rPr lang="en-ZA" sz="2800" b="1" dirty="0" smtClean="0"/>
              <a:t>5 = Priority – maximum number of double periods </a:t>
            </a:r>
            <a:endParaRPr lang="en-ZA" sz="2000" dirty="0" smtClean="0"/>
          </a:p>
        </p:txBody>
      </p:sp>
      <p:cxnSp>
        <p:nvCxnSpPr>
          <p:cNvPr id="4" name="Straight Arrow Connector 3"/>
          <p:cNvCxnSpPr>
            <a:stCxn id="3" idx="0"/>
          </p:cNvCxnSpPr>
          <p:nvPr/>
        </p:nvCxnSpPr>
        <p:spPr>
          <a:xfrm flipH="1" flipV="1">
            <a:off x="5832764" y="1828801"/>
            <a:ext cx="874783" cy="14797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0"/>
          </p:cNvCxnSpPr>
          <p:nvPr/>
        </p:nvCxnSpPr>
        <p:spPr>
          <a:xfrm flipH="1" flipV="1">
            <a:off x="5015345" y="1828801"/>
            <a:ext cx="1692202" cy="14797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/>
          <p:nvPr/>
        </p:nvCxnSpPr>
        <p:spPr>
          <a:xfrm flipH="1" flipV="1">
            <a:off x="4433455" y="1828801"/>
            <a:ext cx="2274092" cy="14797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>
            <a:stCxn id="3" idx="0"/>
          </p:cNvCxnSpPr>
          <p:nvPr/>
        </p:nvCxnSpPr>
        <p:spPr>
          <a:xfrm flipH="1" flipV="1">
            <a:off x="2687783" y="2202873"/>
            <a:ext cx="4019764" cy="11056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3" idx="0"/>
          </p:cNvCxnSpPr>
          <p:nvPr/>
        </p:nvCxnSpPr>
        <p:spPr>
          <a:xfrm flipH="1" flipV="1">
            <a:off x="4599709" y="2396837"/>
            <a:ext cx="2107838" cy="9116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780012330"/>
      </p:ext>
    </p:extLst>
  </p:cSld>
  <p:clrMapOvr>
    <a:masterClrMapping/>
  </p:clrMapOvr>
</p:sld>
</file>

<file path=ppt/slides/slide4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3" name="Picture 2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089917" cy="6761017"/>
          </a:xfrm>
          <a:prstGeom prst="rect">
            <a:avLst/>
          </a:prstGeom>
        </p:spPr>
      </p:pic>
      <p:sp>
        <p:nvSpPr>
          <p:cNvPr id="4" name="TextBox 3"/>
          <p:cNvSpPr txBox="1"/>
          <p:nvPr/>
        </p:nvSpPr>
        <p:spPr>
          <a:xfrm>
            <a:off x="7155872" y="1773382"/>
            <a:ext cx="4634347" cy="255454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Compilation of Timetable</a:t>
            </a:r>
          </a:p>
          <a:p>
            <a:r>
              <a:rPr lang="en-ZA" sz="3200" dirty="0" smtClean="0"/>
              <a:t>Once all information is correct in the input, click on the </a:t>
            </a:r>
            <a:r>
              <a:rPr lang="en-ZA" sz="3200" b="1" dirty="0" smtClean="0"/>
              <a:t>Timetable Icon</a:t>
            </a:r>
            <a:r>
              <a:rPr lang="en-ZA" sz="3200" dirty="0" smtClean="0"/>
              <a:t> and proceed to the Timetable</a:t>
            </a:r>
          </a:p>
        </p:txBody>
      </p:sp>
      <p:sp>
        <p:nvSpPr>
          <p:cNvPr id="5" name="Oval 4"/>
          <p:cNvSpPr/>
          <p:nvPr/>
        </p:nvSpPr>
        <p:spPr>
          <a:xfrm>
            <a:off x="10751127" y="113492"/>
            <a:ext cx="1338790" cy="800908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6" name="Oval 5"/>
          <p:cNvSpPr/>
          <p:nvPr/>
        </p:nvSpPr>
        <p:spPr>
          <a:xfrm>
            <a:off x="5394520" y="6040583"/>
            <a:ext cx="1621894" cy="955962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7" name="Straight Arrow Connector 6"/>
          <p:cNvCxnSpPr/>
          <p:nvPr/>
        </p:nvCxnSpPr>
        <p:spPr>
          <a:xfrm>
            <a:off x="9448800" y="4327927"/>
            <a:ext cx="1302327" cy="183734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160748976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-1"/>
            <a:ext cx="12136347" cy="6858001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2507675" y="0"/>
            <a:ext cx="6844144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u="sng" dirty="0" smtClean="0"/>
              <a:t>Edit period succession in the timetable</a:t>
            </a:r>
            <a:endParaRPr lang="en-ZA" sz="3200" dirty="0" smtClean="0"/>
          </a:p>
        </p:txBody>
      </p:sp>
      <p:sp>
        <p:nvSpPr>
          <p:cNvPr id="4" name="TextBox 3"/>
          <p:cNvSpPr txBox="1"/>
          <p:nvPr/>
        </p:nvSpPr>
        <p:spPr>
          <a:xfrm>
            <a:off x="7813731" y="831274"/>
            <a:ext cx="4322616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1.</a:t>
            </a:r>
            <a:r>
              <a:rPr lang="en-ZA" sz="3200" dirty="0" smtClean="0"/>
              <a:t> Click on the subject</a:t>
            </a:r>
          </a:p>
        </p:txBody>
      </p:sp>
      <p:cxnSp>
        <p:nvCxnSpPr>
          <p:cNvPr id="5" name="Straight Arrow Connector 4"/>
          <p:cNvCxnSpPr>
            <a:stCxn id="4" idx="2"/>
          </p:cNvCxnSpPr>
          <p:nvPr/>
        </p:nvCxnSpPr>
        <p:spPr>
          <a:xfrm>
            <a:off x="9975039" y="1416049"/>
            <a:ext cx="582125" cy="171507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9351818" y="4409788"/>
            <a:ext cx="2645983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2.</a:t>
            </a:r>
            <a:r>
              <a:rPr lang="en-ZA" sz="3200" dirty="0" smtClean="0"/>
              <a:t> Click on Edit</a:t>
            </a:r>
          </a:p>
        </p:txBody>
      </p:sp>
      <p:cxnSp>
        <p:nvCxnSpPr>
          <p:cNvPr id="10" name="Straight Arrow Connector 9"/>
          <p:cNvCxnSpPr>
            <a:stCxn id="9" idx="2"/>
          </p:cNvCxnSpPr>
          <p:nvPr/>
        </p:nvCxnSpPr>
        <p:spPr>
          <a:xfrm flipH="1">
            <a:off x="8908473" y="4994563"/>
            <a:ext cx="1766337" cy="162791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3" name="TextBox 12"/>
          <p:cNvSpPr txBox="1"/>
          <p:nvPr/>
        </p:nvSpPr>
        <p:spPr>
          <a:xfrm>
            <a:off x="332509" y="1809158"/>
            <a:ext cx="9282311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3.</a:t>
            </a:r>
            <a:r>
              <a:rPr lang="en-ZA" sz="3200" dirty="0" smtClean="0"/>
              <a:t> Make sure you are working with the correct subject</a:t>
            </a:r>
          </a:p>
        </p:txBody>
      </p:sp>
      <p:cxnSp>
        <p:nvCxnSpPr>
          <p:cNvPr id="14" name="Straight Arrow Connector 13"/>
          <p:cNvCxnSpPr/>
          <p:nvPr/>
        </p:nvCxnSpPr>
        <p:spPr>
          <a:xfrm>
            <a:off x="9614820" y="2347767"/>
            <a:ext cx="651281" cy="87744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5385897" y="2961945"/>
            <a:ext cx="4405744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b="1" dirty="0" smtClean="0"/>
              <a:t>4.</a:t>
            </a:r>
            <a:r>
              <a:rPr lang="en-ZA" sz="3200" dirty="0" smtClean="0"/>
              <a:t> Double click on the periods and edit</a:t>
            </a:r>
          </a:p>
        </p:txBody>
      </p:sp>
      <p:cxnSp>
        <p:nvCxnSpPr>
          <p:cNvPr id="17" name="Straight Arrow Connector 16"/>
          <p:cNvCxnSpPr>
            <a:stCxn id="16" idx="2"/>
          </p:cNvCxnSpPr>
          <p:nvPr/>
        </p:nvCxnSpPr>
        <p:spPr>
          <a:xfrm flipH="1">
            <a:off x="4461164" y="4039163"/>
            <a:ext cx="3127605" cy="16392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/>
          <p:nvPr/>
        </p:nvCxnSpPr>
        <p:spPr>
          <a:xfrm flipH="1">
            <a:off x="4651722" y="4039163"/>
            <a:ext cx="2933761" cy="176935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25" name="Oval 24"/>
          <p:cNvSpPr/>
          <p:nvPr/>
        </p:nvSpPr>
        <p:spPr>
          <a:xfrm>
            <a:off x="3006436" y="5111301"/>
            <a:ext cx="429491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3917553889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4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1999" cy="6820007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893127" y="5568501"/>
            <a:ext cx="623455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sp>
        <p:nvSpPr>
          <p:cNvPr id="4" name="TextBox 3"/>
          <p:cNvSpPr txBox="1"/>
          <p:nvPr/>
        </p:nvSpPr>
        <p:spPr>
          <a:xfrm>
            <a:off x="277090" y="180109"/>
            <a:ext cx="8063346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/>
              <a:t>Placing all periods of a specific subject on 1 day</a:t>
            </a:r>
          </a:p>
        </p:txBody>
      </p:sp>
      <p:cxnSp>
        <p:nvCxnSpPr>
          <p:cNvPr id="5" name="Straight Arrow Connector 4"/>
          <p:cNvCxnSpPr/>
          <p:nvPr/>
        </p:nvCxnSpPr>
        <p:spPr>
          <a:xfrm>
            <a:off x="277090" y="764884"/>
            <a:ext cx="3616037" cy="494318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9" name="Straight Arrow Connector 8"/>
          <p:cNvCxnSpPr/>
          <p:nvPr/>
        </p:nvCxnSpPr>
        <p:spPr>
          <a:xfrm>
            <a:off x="429490" y="917284"/>
            <a:ext cx="2576946" cy="152111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1" name="TextBox 10"/>
          <p:cNvSpPr txBox="1"/>
          <p:nvPr/>
        </p:nvSpPr>
        <p:spPr>
          <a:xfrm>
            <a:off x="6456218" y="5432767"/>
            <a:ext cx="5583382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The successive option  should be changed to a 5</a:t>
            </a:r>
            <a:endParaRPr lang="en-ZA" sz="3200" dirty="0"/>
          </a:p>
        </p:txBody>
      </p:sp>
      <p:cxnSp>
        <p:nvCxnSpPr>
          <p:cNvPr id="12" name="Straight Arrow Connector 11"/>
          <p:cNvCxnSpPr>
            <a:stCxn id="11" idx="1"/>
          </p:cNvCxnSpPr>
          <p:nvPr/>
        </p:nvCxnSpPr>
        <p:spPr>
          <a:xfrm flipH="1" flipV="1">
            <a:off x="4572001" y="5825323"/>
            <a:ext cx="1884217" cy="14605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6" name="TextBox 15"/>
          <p:cNvSpPr txBox="1"/>
          <p:nvPr/>
        </p:nvSpPr>
        <p:spPr>
          <a:xfrm>
            <a:off x="6220691" y="2217885"/>
            <a:ext cx="4558145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Double click and place the subject in succession</a:t>
            </a:r>
            <a:endParaRPr lang="en-ZA" sz="3200" dirty="0"/>
          </a:p>
        </p:txBody>
      </p:sp>
      <p:cxnSp>
        <p:nvCxnSpPr>
          <p:cNvPr id="17" name="Straight Arrow Connector 16"/>
          <p:cNvCxnSpPr/>
          <p:nvPr/>
        </p:nvCxnSpPr>
        <p:spPr>
          <a:xfrm flipH="1" flipV="1">
            <a:off x="3948546" y="2535382"/>
            <a:ext cx="2272146" cy="22167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16" idx="1"/>
          </p:cNvCxnSpPr>
          <p:nvPr/>
        </p:nvCxnSpPr>
        <p:spPr>
          <a:xfrm flipH="1">
            <a:off x="3948546" y="2756494"/>
            <a:ext cx="2272145" cy="53860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3" name="Straight Arrow Connector 22"/>
          <p:cNvCxnSpPr>
            <a:stCxn id="16" idx="1"/>
          </p:cNvCxnSpPr>
          <p:nvPr/>
        </p:nvCxnSpPr>
        <p:spPr>
          <a:xfrm flipH="1">
            <a:off x="3948546" y="2756494"/>
            <a:ext cx="2272145" cy="106736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6" idx="1"/>
          </p:cNvCxnSpPr>
          <p:nvPr/>
        </p:nvCxnSpPr>
        <p:spPr>
          <a:xfrm flipH="1">
            <a:off x="3948546" y="2756494"/>
            <a:ext cx="2272145" cy="162154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9" name="Straight Arrow Connector 28"/>
          <p:cNvCxnSpPr>
            <a:stCxn id="16" idx="1"/>
          </p:cNvCxnSpPr>
          <p:nvPr/>
        </p:nvCxnSpPr>
        <p:spPr>
          <a:xfrm flipH="1">
            <a:off x="3893128" y="2756494"/>
            <a:ext cx="2327563" cy="214801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396479184"/>
      </p:ext>
    </p:extLst>
  </p:cSld>
  <p:clrMapOvr>
    <a:masterClrMapping/>
  </p:clrMapOvr>
</p:sld>
</file>

<file path=ppt/slides/slide4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4981"/>
          <a:stretch/>
        </p:blipFill>
        <p:spPr>
          <a:xfrm>
            <a:off x="82261" y="0"/>
            <a:ext cx="12193732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1281114" y="998685"/>
            <a:ext cx="4898013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1.</a:t>
            </a:r>
            <a:r>
              <a:rPr lang="en-ZA" sz="3200" dirty="0" smtClean="0"/>
              <a:t> Select the teacher’s name</a:t>
            </a:r>
            <a:endParaRPr lang="en-ZA" sz="3200" dirty="0"/>
          </a:p>
        </p:txBody>
      </p:sp>
      <p:sp>
        <p:nvSpPr>
          <p:cNvPr id="5" name="TextBox 4"/>
          <p:cNvSpPr txBox="1"/>
          <p:nvPr/>
        </p:nvSpPr>
        <p:spPr>
          <a:xfrm>
            <a:off x="3157971" y="155581"/>
            <a:ext cx="5584248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Blocking Admin or other periods</a:t>
            </a:r>
            <a:endParaRPr lang="en-ZA" sz="3200" dirty="0"/>
          </a:p>
        </p:txBody>
      </p:sp>
      <p:sp>
        <p:nvSpPr>
          <p:cNvPr id="6" name="TextBox 5"/>
          <p:cNvSpPr txBox="1"/>
          <p:nvPr/>
        </p:nvSpPr>
        <p:spPr>
          <a:xfrm>
            <a:off x="5783842" y="1841789"/>
            <a:ext cx="6117213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2.</a:t>
            </a:r>
            <a:r>
              <a:rPr lang="en-ZA" sz="3200" dirty="0" smtClean="0"/>
              <a:t>Double click on the desired block</a:t>
            </a:r>
            <a:endParaRPr lang="en-ZA" sz="3200" dirty="0"/>
          </a:p>
        </p:txBody>
      </p:sp>
      <p:cxnSp>
        <p:nvCxnSpPr>
          <p:cNvPr id="7" name="Straight Arrow Connector 6"/>
          <p:cNvCxnSpPr/>
          <p:nvPr/>
        </p:nvCxnSpPr>
        <p:spPr>
          <a:xfrm flipH="1" flipV="1">
            <a:off x="5586630" y="2684893"/>
            <a:ext cx="2451390" cy="2239075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3" idx="1"/>
          </p:cNvCxnSpPr>
          <p:nvPr/>
        </p:nvCxnSpPr>
        <p:spPr>
          <a:xfrm flipH="1">
            <a:off x="969818" y="1291073"/>
            <a:ext cx="311296" cy="113549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15" name="TextBox 14"/>
          <p:cNvSpPr txBox="1"/>
          <p:nvPr/>
        </p:nvSpPr>
        <p:spPr>
          <a:xfrm>
            <a:off x="4294910" y="4925063"/>
            <a:ext cx="7757680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dirty="0" smtClean="0"/>
              <a:t>3.</a:t>
            </a:r>
            <a:r>
              <a:rPr lang="en-ZA" sz="3200" dirty="0" smtClean="0"/>
              <a:t> A Dialogue box will open</a:t>
            </a:r>
          </a:p>
          <a:p>
            <a:r>
              <a:rPr lang="en-ZA" sz="3200" b="1" dirty="0" smtClean="0"/>
              <a:t>4.</a:t>
            </a:r>
            <a:r>
              <a:rPr lang="en-ZA" sz="3200" dirty="0" smtClean="0"/>
              <a:t> Click on Reserve</a:t>
            </a:r>
          </a:p>
          <a:p>
            <a:r>
              <a:rPr lang="en-ZA" sz="3200" b="1" dirty="0" smtClean="0"/>
              <a:t>5.</a:t>
            </a:r>
            <a:r>
              <a:rPr lang="en-ZA" sz="3200" dirty="0" smtClean="0"/>
              <a:t> Choose and option or Type in a new name</a:t>
            </a:r>
            <a:endParaRPr lang="en-ZA" sz="3200" dirty="0"/>
          </a:p>
        </p:txBody>
      </p:sp>
      <p:cxnSp>
        <p:nvCxnSpPr>
          <p:cNvPr id="16" name="Straight Arrow Connector 15"/>
          <p:cNvCxnSpPr/>
          <p:nvPr/>
        </p:nvCxnSpPr>
        <p:spPr>
          <a:xfrm flipH="1">
            <a:off x="3730120" y="2092726"/>
            <a:ext cx="2047658" cy="27576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9" name="Straight Arrow Connector 18"/>
          <p:cNvCxnSpPr>
            <a:stCxn id="15" idx="0"/>
          </p:cNvCxnSpPr>
          <p:nvPr/>
        </p:nvCxnSpPr>
        <p:spPr>
          <a:xfrm flipH="1" flipV="1">
            <a:off x="4294910" y="3804431"/>
            <a:ext cx="3878840" cy="112063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6" name="Straight Arrow Connector 25"/>
          <p:cNvCxnSpPr>
            <a:stCxn id="15" idx="0"/>
          </p:cNvCxnSpPr>
          <p:nvPr/>
        </p:nvCxnSpPr>
        <p:spPr>
          <a:xfrm flipH="1" flipV="1">
            <a:off x="5950096" y="3948546"/>
            <a:ext cx="2223654" cy="976517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676832627"/>
      </p:ext>
    </p:extLst>
  </p:cSld>
  <p:clrMapOvr>
    <a:masterClrMapping/>
  </p:clrMapOvr>
</p:sld>
</file>

<file path=ppt/slides/slide4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230"/>
          <a:stretch/>
        </p:blipFill>
        <p:spPr>
          <a:xfrm>
            <a:off x="1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461164" y="152400"/>
            <a:ext cx="3269673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Build a Timetable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048000" y="1039091"/>
            <a:ext cx="6040581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Click on the Build Tab and then select Build Option</a:t>
            </a:r>
          </a:p>
        </p:txBody>
      </p:sp>
      <p:cxnSp>
        <p:nvCxnSpPr>
          <p:cNvPr id="5" name="Straight Arrow Connector 4"/>
          <p:cNvCxnSpPr>
            <a:stCxn id="4" idx="1"/>
          </p:cNvCxnSpPr>
          <p:nvPr/>
        </p:nvCxnSpPr>
        <p:spPr>
          <a:xfrm flipH="1" flipV="1">
            <a:off x="1607127" y="623456"/>
            <a:ext cx="1440873" cy="95424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1"/>
          </p:cNvCxnSpPr>
          <p:nvPr/>
        </p:nvCxnSpPr>
        <p:spPr>
          <a:xfrm flipH="1" flipV="1">
            <a:off x="651165" y="1288474"/>
            <a:ext cx="2396835" cy="28922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pic>
        <p:nvPicPr>
          <p:cNvPr id="11" name="Picture 10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048000" y="2866174"/>
            <a:ext cx="3495675" cy="1628775"/>
          </a:xfrm>
          <a:prstGeom prst="rect">
            <a:avLst/>
          </a:prstGeom>
        </p:spPr>
      </p:pic>
      <p:sp>
        <p:nvSpPr>
          <p:cNvPr id="12" name="TextBox 11"/>
          <p:cNvSpPr txBox="1"/>
          <p:nvPr/>
        </p:nvSpPr>
        <p:spPr>
          <a:xfrm>
            <a:off x="2646219" y="4891644"/>
            <a:ext cx="8229600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Select the Build Speed</a:t>
            </a:r>
          </a:p>
          <a:p>
            <a:r>
              <a:rPr lang="en-ZA" sz="3200" dirty="0" smtClean="0"/>
              <a:t>Fast – Quick compilation</a:t>
            </a:r>
          </a:p>
          <a:p>
            <a:r>
              <a:rPr lang="en-ZA" sz="3200" dirty="0" smtClean="0"/>
              <a:t>Slow – to ensure maximum number of doubles</a:t>
            </a:r>
          </a:p>
        </p:txBody>
      </p:sp>
      <p:cxnSp>
        <p:nvCxnSpPr>
          <p:cNvPr id="13" name="Straight Arrow Connector 12"/>
          <p:cNvCxnSpPr>
            <a:stCxn id="12" idx="0"/>
          </p:cNvCxnSpPr>
          <p:nvPr/>
        </p:nvCxnSpPr>
        <p:spPr>
          <a:xfrm flipH="1" flipV="1">
            <a:off x="6400800" y="3768436"/>
            <a:ext cx="360219" cy="11232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5" name="Straight Arrow Connector 14"/>
          <p:cNvCxnSpPr>
            <a:stCxn id="12" idx="0"/>
          </p:cNvCxnSpPr>
          <p:nvPr/>
        </p:nvCxnSpPr>
        <p:spPr>
          <a:xfrm flipH="1" flipV="1">
            <a:off x="3643745" y="4003964"/>
            <a:ext cx="3117274" cy="887680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06533529"/>
      </p:ext>
    </p:extLst>
  </p:cSld>
  <p:clrMapOvr>
    <a:masterClrMapping/>
  </p:clrMapOvr>
</p:sld>
</file>

<file path=ppt/slides/slide4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0545" y="0"/>
            <a:ext cx="3671455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Restore Doubles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827283" y="4451023"/>
            <a:ext cx="8125906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Fast: Will restore doubles to an acceptable level</a:t>
            </a:r>
          </a:p>
          <a:p>
            <a:r>
              <a:rPr lang="en-ZA" sz="3200" dirty="0" smtClean="0"/>
              <a:t>Very, Very Slow – Maximum number </a:t>
            </a:r>
            <a:r>
              <a:rPr lang="en-ZA" sz="3200" smtClean="0"/>
              <a:t>of doubles</a:t>
            </a:r>
            <a:endParaRPr lang="en-ZA" sz="3200" dirty="0" smtClean="0"/>
          </a:p>
        </p:txBody>
      </p:sp>
      <p:cxnSp>
        <p:nvCxnSpPr>
          <p:cNvPr id="5" name="Straight Arrow Connector 4"/>
          <p:cNvCxnSpPr>
            <a:stCxn id="3" idx="1"/>
          </p:cNvCxnSpPr>
          <p:nvPr/>
        </p:nvCxnSpPr>
        <p:spPr>
          <a:xfrm flipH="1">
            <a:off x="1809946" y="292388"/>
            <a:ext cx="6710599" cy="53717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3" idx="1"/>
          </p:cNvCxnSpPr>
          <p:nvPr/>
        </p:nvCxnSpPr>
        <p:spPr>
          <a:xfrm flipH="1">
            <a:off x="5835192" y="292388"/>
            <a:ext cx="2685353" cy="24696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292279582"/>
      </p:ext>
    </p:extLst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47625" y="-9525"/>
            <a:ext cx="12287250" cy="687705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005694" y="1080654"/>
            <a:ext cx="5720197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DOUBLE CLICK ON THE DOWNLOADED FILE</a:t>
            </a:r>
          </a:p>
          <a:p>
            <a:r>
              <a:rPr lang="en-ZA" sz="3200" dirty="0" smtClean="0"/>
              <a:t>The installation process will start</a:t>
            </a:r>
            <a:endParaRPr lang="en-ZA" sz="2800" dirty="0"/>
          </a:p>
        </p:txBody>
      </p:sp>
      <p:sp>
        <p:nvSpPr>
          <p:cNvPr id="5" name="Oval 4"/>
          <p:cNvSpPr/>
          <p:nvPr/>
        </p:nvSpPr>
        <p:spPr>
          <a:xfrm>
            <a:off x="-207819" y="6248400"/>
            <a:ext cx="2646219" cy="619126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>
              <a:ln w="76200">
                <a:noFill/>
              </a:ln>
              <a:noFill/>
            </a:endParaRPr>
          </a:p>
        </p:txBody>
      </p:sp>
      <p:cxnSp>
        <p:nvCxnSpPr>
          <p:cNvPr id="12" name="Elbow Connector 11"/>
          <p:cNvCxnSpPr>
            <a:stCxn id="3" idx="2"/>
            <a:endCxn id="5" idx="6"/>
          </p:cNvCxnSpPr>
          <p:nvPr/>
        </p:nvCxnSpPr>
        <p:spPr>
          <a:xfrm rot="5400000">
            <a:off x="2698273" y="2390442"/>
            <a:ext cx="3907649" cy="4427393"/>
          </a:xfrm>
          <a:prstGeom prst="bentConnector2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9925916" y="6027003"/>
            <a:ext cx="2313709" cy="830997"/>
          </a:xfrm>
          <a:prstGeom prst="rect">
            <a:avLst/>
          </a:prstGeom>
          <a:solidFill>
            <a:srgbClr val="FFFF00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2400" b="1" dirty="0" smtClean="0">
                <a:hlinkClick r:id="rId3" action="ppaction://hlinksldjump"/>
              </a:rPr>
              <a:t>BACK TO MAIN MENU</a:t>
            </a:r>
            <a:endParaRPr lang="en-ZA" sz="2400" b="1" dirty="0"/>
          </a:p>
        </p:txBody>
      </p:sp>
    </p:spTree>
    <p:extLst>
      <p:ext uri="{BB962C8B-B14F-4D97-AF65-F5344CB8AC3E}">
        <p14:creationId xmlns:p14="http://schemas.microsoft.com/office/powerpoint/2010/main" val="402651618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5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b="6135"/>
          <a:stretch/>
        </p:blipFill>
        <p:spPr>
          <a:xfrm>
            <a:off x="0" y="0"/>
            <a:ext cx="12192000" cy="685799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8520545" y="0"/>
            <a:ext cx="3671455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Print the Timetable</a:t>
            </a:r>
          </a:p>
        </p:txBody>
      </p:sp>
      <p:sp>
        <p:nvSpPr>
          <p:cNvPr id="4" name="TextBox 3"/>
          <p:cNvSpPr txBox="1"/>
          <p:nvPr/>
        </p:nvSpPr>
        <p:spPr>
          <a:xfrm>
            <a:off x="3671453" y="3205884"/>
            <a:ext cx="4738256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Print the Timetable</a:t>
            </a:r>
          </a:p>
          <a:p>
            <a:r>
              <a:rPr lang="en-ZA" sz="3200" dirty="0" smtClean="0"/>
              <a:t>Classes, Teachers, Rooms, Substitution, Summarised, Workload</a:t>
            </a:r>
          </a:p>
        </p:txBody>
      </p:sp>
      <p:cxnSp>
        <p:nvCxnSpPr>
          <p:cNvPr id="5" name="Straight Arrow Connector 4"/>
          <p:cNvCxnSpPr>
            <a:stCxn id="4" idx="0"/>
          </p:cNvCxnSpPr>
          <p:nvPr/>
        </p:nvCxnSpPr>
        <p:spPr>
          <a:xfrm flipH="1" flipV="1">
            <a:off x="817419" y="1316182"/>
            <a:ext cx="5223162" cy="188970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8" name="Straight Arrow Connector 7"/>
          <p:cNvCxnSpPr>
            <a:stCxn id="4" idx="0"/>
          </p:cNvCxnSpPr>
          <p:nvPr/>
        </p:nvCxnSpPr>
        <p:spPr>
          <a:xfrm flipH="1" flipV="1">
            <a:off x="2161309" y="1177636"/>
            <a:ext cx="3879272" cy="2028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1" name="Straight Arrow Connector 10"/>
          <p:cNvCxnSpPr>
            <a:stCxn id="4" idx="0"/>
          </p:cNvCxnSpPr>
          <p:nvPr/>
        </p:nvCxnSpPr>
        <p:spPr>
          <a:xfrm flipH="1" flipV="1">
            <a:off x="3241965" y="1177636"/>
            <a:ext cx="2798616" cy="2028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4" name="Straight Arrow Connector 13"/>
          <p:cNvCxnSpPr/>
          <p:nvPr/>
        </p:nvCxnSpPr>
        <p:spPr>
          <a:xfrm flipH="1" flipV="1">
            <a:off x="4475019" y="1177636"/>
            <a:ext cx="1565562" cy="2028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traight Arrow Connector 16"/>
          <p:cNvCxnSpPr>
            <a:stCxn id="4" idx="0"/>
          </p:cNvCxnSpPr>
          <p:nvPr/>
        </p:nvCxnSpPr>
        <p:spPr>
          <a:xfrm flipH="1" flipV="1">
            <a:off x="5611091" y="1177636"/>
            <a:ext cx="429490" cy="2028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20" name="Straight Arrow Connector 19"/>
          <p:cNvCxnSpPr>
            <a:stCxn id="4" idx="0"/>
          </p:cNvCxnSpPr>
          <p:nvPr/>
        </p:nvCxnSpPr>
        <p:spPr>
          <a:xfrm flipV="1">
            <a:off x="6040581" y="1177636"/>
            <a:ext cx="775855" cy="202824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1324197646"/>
      </p:ext>
    </p:extLst>
  </p:cSld>
  <p:clrMapOvr>
    <a:masterClrMapping/>
  </p:clrMapOvr>
</p:sld>
</file>

<file path=ppt/slides/slide5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54653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7204362" y="1848138"/>
            <a:ext cx="4017820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Print options available:</a:t>
            </a:r>
          </a:p>
          <a:p>
            <a:r>
              <a:rPr lang="en-ZA" sz="3200" dirty="0" smtClean="0"/>
              <a:t>PDF, Excel or Printer</a:t>
            </a:r>
          </a:p>
        </p:txBody>
      </p:sp>
      <p:cxnSp>
        <p:nvCxnSpPr>
          <p:cNvPr id="4" name="Straight Arrow Connector 3"/>
          <p:cNvCxnSpPr>
            <a:stCxn id="3" idx="0"/>
          </p:cNvCxnSpPr>
          <p:nvPr/>
        </p:nvCxnSpPr>
        <p:spPr>
          <a:xfrm flipV="1">
            <a:off x="9213272" y="623455"/>
            <a:ext cx="180110" cy="122468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0"/>
          </p:cNvCxnSpPr>
          <p:nvPr/>
        </p:nvCxnSpPr>
        <p:spPr>
          <a:xfrm flipV="1">
            <a:off x="9213272" y="748145"/>
            <a:ext cx="1080655" cy="109999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2" name="Straight Arrow Connector 11"/>
          <p:cNvCxnSpPr>
            <a:stCxn id="3" idx="0"/>
          </p:cNvCxnSpPr>
          <p:nvPr/>
        </p:nvCxnSpPr>
        <p:spPr>
          <a:xfrm flipV="1">
            <a:off x="9213272" y="526472"/>
            <a:ext cx="2140528" cy="13216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978885582"/>
      </p:ext>
    </p:extLst>
  </p:cSld>
  <p:clrMapOvr>
    <a:masterClrMapping/>
  </p:clrMapOvr>
</p:sld>
</file>

<file path=ppt/slides/slide5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1"/>
            <a:ext cx="12192000" cy="6858000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5971309" y="4040218"/>
            <a:ext cx="6068291" cy="255454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Once your timetable is done, click on File Save. </a:t>
            </a:r>
          </a:p>
          <a:p>
            <a:r>
              <a:rPr lang="en-ZA" sz="3200" dirty="0" smtClean="0"/>
              <a:t>Now click on </a:t>
            </a:r>
          </a:p>
          <a:p>
            <a:r>
              <a:rPr lang="en-ZA" sz="3200" dirty="0" smtClean="0"/>
              <a:t>Click on </a:t>
            </a:r>
            <a:r>
              <a:rPr lang="en-ZA" sz="3200" b="1" dirty="0" smtClean="0"/>
              <a:t>SETTINGS</a:t>
            </a:r>
          </a:p>
          <a:p>
            <a:r>
              <a:rPr lang="en-ZA" sz="3200" dirty="0" smtClean="0"/>
              <a:t>Click on </a:t>
            </a:r>
            <a:r>
              <a:rPr lang="en-ZA" sz="3200" b="1" dirty="0" smtClean="0"/>
              <a:t>Save</a:t>
            </a:r>
          </a:p>
        </p:txBody>
      </p:sp>
      <p:sp>
        <p:nvSpPr>
          <p:cNvPr id="4" name="Oval 3"/>
          <p:cNvSpPr/>
          <p:nvPr/>
        </p:nvSpPr>
        <p:spPr>
          <a:xfrm>
            <a:off x="2618509" y="276065"/>
            <a:ext cx="734291" cy="51364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3144983" y="900546"/>
            <a:ext cx="2826326" cy="313967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5971309" y="0"/>
            <a:ext cx="6220691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How to make an ITS export file </a:t>
            </a:r>
          </a:p>
        </p:txBody>
      </p:sp>
    </p:spTree>
    <p:extLst>
      <p:ext uri="{BB962C8B-B14F-4D97-AF65-F5344CB8AC3E}">
        <p14:creationId xmlns:p14="http://schemas.microsoft.com/office/powerpoint/2010/main" val="2534066130"/>
      </p:ext>
    </p:extLst>
  </p:cSld>
  <p:clrMapOvr>
    <a:masterClrMapping/>
  </p:clrMapOvr>
</p:sld>
</file>

<file path=ppt/slides/slide5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0" y="0"/>
            <a:ext cx="12192000" cy="6805612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6400800" y="4027390"/>
            <a:ext cx="4949061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Once your timetable is done, click on ITS Export. </a:t>
            </a:r>
          </a:p>
        </p:txBody>
      </p:sp>
      <p:sp>
        <p:nvSpPr>
          <p:cNvPr id="4" name="Oval 3"/>
          <p:cNvSpPr/>
          <p:nvPr/>
        </p:nvSpPr>
        <p:spPr>
          <a:xfrm>
            <a:off x="3602182" y="1579418"/>
            <a:ext cx="1205345" cy="6355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5" name="Straight Arrow Connector 4"/>
          <p:cNvCxnSpPr/>
          <p:nvPr/>
        </p:nvCxnSpPr>
        <p:spPr>
          <a:xfrm flipH="1" flipV="1">
            <a:off x="4433455" y="2214992"/>
            <a:ext cx="1967346" cy="181239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6" name="TextBox 5"/>
          <p:cNvSpPr txBox="1"/>
          <p:nvPr/>
        </p:nvSpPr>
        <p:spPr>
          <a:xfrm>
            <a:off x="6636328" y="674590"/>
            <a:ext cx="4949061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Export Timetable to ITS </a:t>
            </a:r>
          </a:p>
        </p:txBody>
      </p:sp>
    </p:spTree>
    <p:extLst>
      <p:ext uri="{BB962C8B-B14F-4D97-AF65-F5344CB8AC3E}">
        <p14:creationId xmlns:p14="http://schemas.microsoft.com/office/powerpoint/2010/main" val="4081661953"/>
      </p:ext>
    </p:extLst>
  </p:cSld>
  <p:clrMapOvr>
    <a:masterClrMapping/>
  </p:clrMapOvr>
</p:sld>
</file>

<file path=ppt/slides/slide5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1" y="0"/>
            <a:ext cx="12067309" cy="682466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7669985" y="1671762"/>
            <a:ext cx="1205345" cy="6355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" name="Straight Arrow Connector 3"/>
          <p:cNvCxnSpPr/>
          <p:nvPr/>
        </p:nvCxnSpPr>
        <p:spPr>
          <a:xfrm flipV="1">
            <a:off x="6400801" y="2307336"/>
            <a:ext cx="1482435" cy="17200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6400800" y="4027390"/>
            <a:ext cx="3131127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Click on CSV. </a:t>
            </a:r>
          </a:p>
        </p:txBody>
      </p:sp>
    </p:spTree>
    <p:extLst>
      <p:ext uri="{BB962C8B-B14F-4D97-AF65-F5344CB8AC3E}">
        <p14:creationId xmlns:p14="http://schemas.microsoft.com/office/powerpoint/2010/main" val="1463171168"/>
      </p:ext>
    </p:extLst>
  </p:cSld>
  <p:clrMapOvr>
    <a:masterClrMapping/>
  </p:clrMapOvr>
</p:sld>
</file>

<file path=ppt/slides/slide5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5051"/>
          <a:stretch/>
        </p:blipFill>
        <p:spPr>
          <a:xfrm>
            <a:off x="0" y="1"/>
            <a:ext cx="12197954" cy="6857999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6400800" y="4027390"/>
            <a:ext cx="4949061" cy="1077218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A Notepad Document will open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6400801" y="2307336"/>
            <a:ext cx="1482435" cy="1720054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7" name="Oval 6"/>
          <p:cNvSpPr/>
          <p:nvPr/>
        </p:nvSpPr>
        <p:spPr>
          <a:xfrm>
            <a:off x="7669985" y="1671762"/>
            <a:ext cx="1205345" cy="6355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</p:spTree>
    <p:extLst>
      <p:ext uri="{BB962C8B-B14F-4D97-AF65-F5344CB8AC3E}">
        <p14:creationId xmlns:p14="http://schemas.microsoft.com/office/powerpoint/2010/main" val="2471550899"/>
      </p:ext>
    </p:extLst>
  </p:cSld>
  <p:clrMapOvr>
    <a:masterClrMapping/>
  </p:clrMapOvr>
</p:sld>
</file>

<file path=ppt/slides/slide5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3"/>
          <a:srcRect b="5258"/>
          <a:stretch/>
        </p:blipFill>
        <p:spPr>
          <a:xfrm>
            <a:off x="6369" y="6928"/>
            <a:ext cx="12185631" cy="6851072"/>
          </a:xfrm>
          <a:prstGeom prst="rect">
            <a:avLst/>
          </a:prstGeom>
        </p:spPr>
      </p:pic>
      <p:sp>
        <p:nvSpPr>
          <p:cNvPr id="3" name="Oval 2"/>
          <p:cNvSpPr/>
          <p:nvPr/>
        </p:nvSpPr>
        <p:spPr>
          <a:xfrm>
            <a:off x="3671454" y="2203158"/>
            <a:ext cx="1205345" cy="635574"/>
          </a:xfrm>
          <a:prstGeom prst="ellipse">
            <a:avLst/>
          </a:prstGeom>
          <a:noFill/>
          <a:ln w="76200">
            <a:solidFill>
              <a:srgbClr val="FF0000"/>
            </a:solidFill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  <p:txBody>
          <a:bodyPr rtlCol="0" anchor="ctr"/>
          <a:lstStyle/>
          <a:p>
            <a:pPr algn="ctr"/>
            <a:endParaRPr lang="en-ZA"/>
          </a:p>
        </p:txBody>
      </p:sp>
      <p:cxnSp>
        <p:nvCxnSpPr>
          <p:cNvPr id="4" name="Straight Arrow Connector 3"/>
          <p:cNvCxnSpPr/>
          <p:nvPr/>
        </p:nvCxnSpPr>
        <p:spPr>
          <a:xfrm flipH="1">
            <a:off x="4516582" y="1527893"/>
            <a:ext cx="2943534" cy="723043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5" name="TextBox 4"/>
          <p:cNvSpPr txBox="1"/>
          <p:nvPr/>
        </p:nvSpPr>
        <p:spPr>
          <a:xfrm>
            <a:off x="3532909" y="39766"/>
            <a:ext cx="8516891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3200" dirty="0" smtClean="0"/>
              <a:t>Click on </a:t>
            </a:r>
            <a:r>
              <a:rPr lang="en-ZA" sz="3200" b="1" dirty="0" smtClean="0"/>
              <a:t>Save As </a:t>
            </a:r>
            <a:r>
              <a:rPr lang="en-ZA" sz="3200" dirty="0" smtClean="0"/>
              <a:t>and save the File with your </a:t>
            </a:r>
            <a:r>
              <a:rPr lang="en-ZA" sz="3200" b="1" dirty="0" smtClean="0"/>
              <a:t>Campus name</a:t>
            </a:r>
            <a:r>
              <a:rPr lang="en-ZA" sz="3200" dirty="0" smtClean="0"/>
              <a:t> the </a:t>
            </a:r>
            <a:r>
              <a:rPr lang="en-ZA" sz="3200" b="1" dirty="0" smtClean="0"/>
              <a:t>Faculty</a:t>
            </a:r>
            <a:r>
              <a:rPr lang="en-ZA" sz="3200" dirty="0" smtClean="0"/>
              <a:t> and the </a:t>
            </a:r>
            <a:r>
              <a:rPr lang="en-ZA" sz="3200" b="1" dirty="0" smtClean="0"/>
              <a:t>Term.</a:t>
            </a:r>
            <a:r>
              <a:rPr lang="en-ZA" sz="3200" dirty="0" smtClean="0"/>
              <a:t> </a:t>
            </a:r>
          </a:p>
          <a:p>
            <a:pPr algn="ctr"/>
            <a:r>
              <a:rPr lang="en-ZA" sz="3200" dirty="0" smtClean="0"/>
              <a:t>Click Save and the file is ready for the MIS officer</a:t>
            </a:r>
          </a:p>
        </p:txBody>
      </p:sp>
      <p:cxnSp>
        <p:nvCxnSpPr>
          <p:cNvPr id="10" name="Straight Arrow Connector 9"/>
          <p:cNvCxnSpPr/>
          <p:nvPr/>
        </p:nvCxnSpPr>
        <p:spPr>
          <a:xfrm>
            <a:off x="7065818" y="1642264"/>
            <a:ext cx="394298" cy="40342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44163327"/>
      </p:ext>
    </p:extLst>
  </p:cSld>
  <p:clrMapOvr>
    <a:masterClrMapping/>
  </p:clrMapOvr>
</p:sld>
</file>

<file path=ppt/slides/slide5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4" name="Picture 3"/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364383" y="0"/>
            <a:ext cx="11744161" cy="6810375"/>
          </a:xfrm>
          <a:prstGeom prst="rect">
            <a:avLst/>
          </a:prstGeom>
        </p:spPr>
      </p:pic>
      <p:sp>
        <p:nvSpPr>
          <p:cNvPr id="5" name="TextBox 4"/>
          <p:cNvSpPr txBox="1"/>
          <p:nvPr/>
        </p:nvSpPr>
        <p:spPr>
          <a:xfrm>
            <a:off x="3615289" y="4255830"/>
            <a:ext cx="7205858" cy="2062103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Export to Excel</a:t>
            </a:r>
          </a:p>
          <a:p>
            <a:pPr marL="514350" indent="-514350">
              <a:buAutoNum type="arabicPeriod"/>
            </a:pPr>
            <a:r>
              <a:rPr lang="en-ZA" sz="3200" dirty="0" smtClean="0"/>
              <a:t>Click on ITS Export</a:t>
            </a:r>
          </a:p>
          <a:p>
            <a:pPr marL="514350" indent="-514350">
              <a:buAutoNum type="arabicPeriod"/>
            </a:pPr>
            <a:r>
              <a:rPr lang="en-ZA" sz="3200" dirty="0" smtClean="0"/>
              <a:t>Click on Excel</a:t>
            </a:r>
          </a:p>
          <a:p>
            <a:pPr marL="514350" indent="-514350">
              <a:buAutoNum type="arabicPeriod"/>
            </a:pPr>
            <a:r>
              <a:rPr lang="en-ZA" sz="3200" dirty="0" smtClean="0"/>
              <a:t>Click OK</a:t>
            </a:r>
          </a:p>
        </p:txBody>
      </p:sp>
      <p:cxnSp>
        <p:nvCxnSpPr>
          <p:cNvPr id="6" name="Straight Arrow Connector 5"/>
          <p:cNvCxnSpPr/>
          <p:nvPr/>
        </p:nvCxnSpPr>
        <p:spPr>
          <a:xfrm flipV="1">
            <a:off x="3615289" y="2189018"/>
            <a:ext cx="651911" cy="20668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0" name="Straight Arrow Connector 9"/>
          <p:cNvCxnSpPr>
            <a:stCxn id="5" idx="0"/>
          </p:cNvCxnSpPr>
          <p:nvPr/>
        </p:nvCxnSpPr>
        <p:spPr>
          <a:xfrm flipH="1" flipV="1">
            <a:off x="6954982" y="3785622"/>
            <a:ext cx="263236" cy="470208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3" name="Straight Arrow Connector 12"/>
          <p:cNvCxnSpPr>
            <a:stCxn id="5" idx="0"/>
          </p:cNvCxnSpPr>
          <p:nvPr/>
        </p:nvCxnSpPr>
        <p:spPr>
          <a:xfrm flipV="1">
            <a:off x="7218218" y="2189018"/>
            <a:ext cx="1981200" cy="2066812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4170062140"/>
      </p:ext>
    </p:extLst>
  </p:cSld>
  <p:clrMapOvr>
    <a:masterClrMapping/>
  </p:clrMapOvr>
</p:sld>
</file>

<file path=ppt/slides/slide5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124690" y="0"/>
            <a:ext cx="12067309" cy="6686549"/>
          </a:xfrm>
          <a:prstGeom prst="rect">
            <a:avLst/>
          </a:prstGeom>
        </p:spPr>
      </p:pic>
      <p:sp>
        <p:nvSpPr>
          <p:cNvPr id="3" name="TextBox 2"/>
          <p:cNvSpPr txBox="1"/>
          <p:nvPr/>
        </p:nvSpPr>
        <p:spPr>
          <a:xfrm>
            <a:off x="4626671" y="3854049"/>
            <a:ext cx="7205858" cy="1569660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dirty="0" smtClean="0"/>
              <a:t>Export to Excel</a:t>
            </a:r>
          </a:p>
          <a:p>
            <a:pPr marL="514350" indent="-514350">
              <a:buAutoNum type="arabicPeriod"/>
            </a:pPr>
            <a:r>
              <a:rPr lang="en-ZA" sz="3200" dirty="0" smtClean="0"/>
              <a:t>Paste in Excel Spreadsheet</a:t>
            </a:r>
          </a:p>
          <a:p>
            <a:pPr marL="514350" indent="-514350">
              <a:buAutoNum type="arabicPeriod"/>
            </a:pPr>
            <a:r>
              <a:rPr lang="en-ZA" sz="3200" dirty="0" smtClean="0"/>
              <a:t>Click on Save</a:t>
            </a:r>
          </a:p>
        </p:txBody>
      </p:sp>
      <p:cxnSp>
        <p:nvCxnSpPr>
          <p:cNvPr id="4" name="Straight Arrow Connector 3"/>
          <p:cNvCxnSpPr>
            <a:stCxn id="3" idx="0"/>
          </p:cNvCxnSpPr>
          <p:nvPr/>
        </p:nvCxnSpPr>
        <p:spPr>
          <a:xfrm flipH="1" flipV="1">
            <a:off x="457200" y="457200"/>
            <a:ext cx="7772400" cy="3396849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7" name="Straight Arrow Connector 6"/>
          <p:cNvCxnSpPr>
            <a:stCxn id="3" idx="0"/>
          </p:cNvCxnSpPr>
          <p:nvPr/>
        </p:nvCxnSpPr>
        <p:spPr>
          <a:xfrm flipH="1" flipV="1">
            <a:off x="2576946" y="3283528"/>
            <a:ext cx="5652654" cy="570521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169525105"/>
      </p:ext>
    </p:extLst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>
          <a:blip r:embed="rId2"/>
          <a:stretch>
            <a:fillRect/>
          </a:stretch>
        </p:blipFill>
        <p:spPr>
          <a:xfrm>
            <a:off x="-176213" y="19050"/>
            <a:ext cx="12544425" cy="68199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1752530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" name="TextBox 3"/>
          <p:cNvSpPr txBox="1"/>
          <p:nvPr/>
        </p:nvSpPr>
        <p:spPr>
          <a:xfrm>
            <a:off x="339365" y="197963"/>
            <a:ext cx="11642103" cy="4524315"/>
          </a:xfrm>
          <a:prstGeom prst="rect">
            <a:avLst/>
          </a:prstGeom>
          <a:noFill/>
        </p:spPr>
        <p:txBody>
          <a:bodyPr wrap="square" rtlCol="0">
            <a:spAutoFit/>
          </a:bodyPr>
          <a:lstStyle/>
          <a:p>
            <a:pPr algn="ctr"/>
            <a:r>
              <a:rPr lang="en-ZA" sz="3600" b="1" dirty="0" smtClean="0"/>
              <a:t>Do you want to allow this app to make changes to your device?</a:t>
            </a:r>
          </a:p>
          <a:p>
            <a:pPr algn="ctr"/>
            <a:r>
              <a:rPr lang="en-ZA" sz="3600" b="1" dirty="0" smtClean="0"/>
              <a:t>School Timetable Setup verified by USA SCHEDULER LLC</a:t>
            </a:r>
          </a:p>
          <a:p>
            <a:pPr algn="ctr"/>
            <a:endParaRPr lang="en-ZA" b="1" dirty="0"/>
          </a:p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  <a:p>
            <a:endParaRPr lang="en-ZA" dirty="0" smtClean="0"/>
          </a:p>
          <a:p>
            <a:endParaRPr lang="en-ZA" dirty="0"/>
          </a:p>
        </p:txBody>
      </p:sp>
      <p:sp>
        <p:nvSpPr>
          <p:cNvPr id="5" name="TextBox 4"/>
          <p:cNvSpPr txBox="1"/>
          <p:nvPr/>
        </p:nvSpPr>
        <p:spPr>
          <a:xfrm>
            <a:off x="4398039" y="2019124"/>
            <a:ext cx="3697434" cy="584775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3200" b="1" u="sng" dirty="0" smtClean="0"/>
              <a:t>PLEASE SELECT YES</a:t>
            </a:r>
            <a:endParaRPr lang="en-ZA" sz="2800" dirty="0"/>
          </a:p>
        </p:txBody>
      </p:sp>
      <p:sp>
        <p:nvSpPr>
          <p:cNvPr id="6" name="TextBox 5"/>
          <p:cNvSpPr txBox="1"/>
          <p:nvPr/>
        </p:nvSpPr>
        <p:spPr>
          <a:xfrm>
            <a:off x="1793235" y="3131567"/>
            <a:ext cx="2258291" cy="1107996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6600" b="1" dirty="0" smtClean="0"/>
              <a:t>YES</a:t>
            </a:r>
            <a:endParaRPr lang="en-ZA" sz="6000" b="1" dirty="0"/>
          </a:p>
        </p:txBody>
      </p:sp>
      <p:sp>
        <p:nvSpPr>
          <p:cNvPr id="7" name="TextBox 6"/>
          <p:cNvSpPr txBox="1"/>
          <p:nvPr/>
        </p:nvSpPr>
        <p:spPr>
          <a:xfrm>
            <a:off x="7930475" y="3118320"/>
            <a:ext cx="2258291" cy="1107996"/>
          </a:xfrm>
          <a:prstGeom prst="rect">
            <a:avLst/>
          </a:prstGeom>
          <a:solidFill>
            <a:schemeClr val="accent1"/>
          </a:solidFill>
          <a:ln w="76200">
            <a:solidFill>
              <a:schemeClr val="tx1"/>
            </a:solidFill>
          </a:ln>
        </p:spPr>
        <p:txBody>
          <a:bodyPr wrap="square" rtlCol="0">
            <a:spAutoFit/>
          </a:bodyPr>
          <a:lstStyle/>
          <a:p>
            <a:pPr algn="ctr"/>
            <a:r>
              <a:rPr lang="en-ZA" sz="6600" b="1" dirty="0" smtClean="0"/>
              <a:t>NO</a:t>
            </a:r>
            <a:endParaRPr lang="en-ZA" sz="6000" b="1" dirty="0"/>
          </a:p>
        </p:txBody>
      </p:sp>
      <p:cxnSp>
        <p:nvCxnSpPr>
          <p:cNvPr id="8" name="Straight Arrow Connector 7"/>
          <p:cNvCxnSpPr>
            <a:stCxn id="5" idx="2"/>
            <a:endCxn id="6" idx="3"/>
          </p:cNvCxnSpPr>
          <p:nvPr/>
        </p:nvCxnSpPr>
        <p:spPr>
          <a:xfrm flipH="1">
            <a:off x="4051526" y="2603899"/>
            <a:ext cx="2195230" cy="1081666"/>
          </a:xfrm>
          <a:prstGeom prst="straightConnector1">
            <a:avLst/>
          </a:prstGeom>
          <a:ln w="76200">
            <a:solidFill>
              <a:srgbClr val="FF0000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sp>
        <p:nvSpPr>
          <p:cNvPr id="9" name="TextBox 8"/>
          <p:cNvSpPr txBox="1"/>
          <p:nvPr/>
        </p:nvSpPr>
        <p:spPr>
          <a:xfrm>
            <a:off x="3154764" y="5009835"/>
            <a:ext cx="6183983" cy="954107"/>
          </a:xfrm>
          <a:prstGeom prst="rect">
            <a:avLst/>
          </a:prstGeom>
          <a:solidFill>
            <a:srgbClr val="FFFF00"/>
          </a:solidFill>
          <a:ln w="76200">
            <a:solidFill>
              <a:srgbClr val="FF0000"/>
            </a:solidFill>
          </a:ln>
        </p:spPr>
        <p:txBody>
          <a:bodyPr wrap="square" rtlCol="0">
            <a:spAutoFit/>
          </a:bodyPr>
          <a:lstStyle/>
          <a:p>
            <a:r>
              <a:rPr lang="en-ZA" sz="2800" dirty="0" smtClean="0"/>
              <a:t>Click on install and allow the software to install to your hard disk drive</a:t>
            </a:r>
            <a:endParaRPr lang="en-ZA" sz="2800" dirty="0"/>
          </a:p>
        </p:txBody>
      </p:sp>
    </p:spTree>
    <p:extLst>
      <p:ext uri="{BB962C8B-B14F-4D97-AF65-F5344CB8AC3E}">
        <p14:creationId xmlns:p14="http://schemas.microsoft.com/office/powerpoint/2010/main" val="230646436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057" t="17912" r="24743" b="18515"/>
          <a:stretch/>
        </p:blipFill>
        <p:spPr>
          <a:xfrm>
            <a:off x="180109" y="13008"/>
            <a:ext cx="12011891" cy="7025101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779766783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" name="Picture 1"/>
          <p:cNvPicPr>
            <a:picLocks noChangeAspect="1"/>
          </p:cNvPicPr>
          <p:nvPr/>
        </p:nvPicPr>
        <p:blipFill rotWithShape="1">
          <a:blip r:embed="rId2"/>
          <a:srcRect l="31130" t="20527" r="26750" b="22338"/>
          <a:stretch/>
        </p:blipFill>
        <p:spPr>
          <a:xfrm>
            <a:off x="-1" y="24793"/>
            <a:ext cx="12053455" cy="6652248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1074729167"/>
      </p:ext>
    </p:extLst>
  </p:cSld>
  <p:clrMapOvr>
    <a:masterClrMapping/>
  </p:clrMapOvr>
  <p:timing>
    <p:tnLst>
      <p:par>
        <p:cTn id="1" dur="indefinite" restart="never" nodeType="tmRoot"/>
      </p:par>
    </p:tnLst>
  </p:timing>
</p:sld>
</file>

<file path=ppt/theme/theme1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ppt/theme/theme3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1850</TotalTime>
  <Words>1419</Words>
  <Application>Microsoft Office PowerPoint</Application>
  <PresentationFormat>Widescreen</PresentationFormat>
  <Paragraphs>228</Paragraphs>
  <Slides>58</Slides>
  <Notes>9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58</vt:i4>
      </vt:variant>
    </vt:vector>
  </HeadingPairs>
  <TitlesOfParts>
    <vt:vector size="62" baseType="lpstr">
      <vt:lpstr>Arial</vt:lpstr>
      <vt:lpstr>Calibri</vt:lpstr>
      <vt:lpstr>Calibri Light</vt:lpstr>
      <vt:lpstr>Office Theme</vt:lpstr>
      <vt:lpstr>AdvTech                   TVET COLLEGES TRAINING MANUAL </vt:lpstr>
      <vt:lpstr>QUICK MENU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  <vt:lpstr>PowerPoint Presentation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PowerPoint Presentation</dc:title>
  <dc:creator>Microsoft account</dc:creator>
  <cp:lastModifiedBy>Percy Human</cp:lastModifiedBy>
  <cp:revision>226</cp:revision>
  <cp:lastPrinted>2021-01-23T07:43:31Z</cp:lastPrinted>
  <dcterms:created xsi:type="dcterms:W3CDTF">2021-01-22T18:21:24Z</dcterms:created>
  <dcterms:modified xsi:type="dcterms:W3CDTF">2021-10-14T12:10:00Z</dcterms:modified>
</cp:coreProperties>
</file>